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60" r:id="rId2"/>
    <p:sldId id="266" r:id="rId3"/>
    <p:sldId id="261" r:id="rId4"/>
    <p:sldId id="267" r:id="rId5"/>
    <p:sldId id="268" r:id="rId6"/>
    <p:sldId id="269" r:id="rId7"/>
    <p:sldId id="271" r:id="rId8"/>
    <p:sldId id="270" r:id="rId9"/>
    <p:sldId id="272" r:id="rId10"/>
    <p:sldId id="273" r:id="rId11"/>
    <p:sldId id="274" r:id="rId12"/>
    <p:sldId id="275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311" r:id="rId23"/>
    <p:sldId id="313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5" r:id="rId42"/>
    <p:sldId id="308" r:id="rId43"/>
    <p:sldId id="309" r:id="rId44"/>
    <p:sldId id="303" r:id="rId45"/>
    <p:sldId id="304" r:id="rId46"/>
    <p:sldId id="262" r:id="rId4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2">
          <p15:clr>
            <a:srgbClr val="A4A3A4"/>
          </p15:clr>
        </p15:guide>
        <p15:guide id="2" pos="48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emanová Kateřina" initials="ZK" lastIdx="1" clrIdx="0">
    <p:extLst>
      <p:ext uri="{19B8F6BF-5375-455C-9EA6-DF929625EA0E}">
        <p15:presenceInfo xmlns:p15="http://schemas.microsoft.com/office/powerpoint/2012/main" userId="S::ZemanovaK@crr.cz::8c0e128b-52ee-4a1d-851e-bd909368510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529C"/>
    <a:srgbClr val="CCCCCC"/>
    <a:srgbClr val="5FA4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825"/>
    <p:restoredTop sz="86433"/>
  </p:normalViewPr>
  <p:slideViewPr>
    <p:cSldViewPr snapToGrid="0" snapToObjects="1">
      <p:cViewPr varScale="1">
        <p:scale>
          <a:sx n="85" d="100"/>
          <a:sy n="85" d="100"/>
        </p:scale>
        <p:origin x="972" y="84"/>
      </p:cViewPr>
      <p:guideLst>
        <p:guide orient="horz" pos="3382"/>
        <p:guide pos="4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424D319-7988-0C47-A5AD-1F558D33A394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736DEBE-37C2-3D4C-B405-6A6964797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32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A6DD4C1-CE3B-8245-AB32-946652F98E9B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61A35AD-0B81-F94A-83A1-9125CBB4F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195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700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87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451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2035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739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96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6418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3941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574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8803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82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693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8651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3924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63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9231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6725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022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978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032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591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675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406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1059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056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301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305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795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276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298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868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213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7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85574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3596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0167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3407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50515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1254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67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698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930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91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948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48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80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49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47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973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07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05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1" r:id="rId4"/>
    <p:sldLayoutId id="2147483662" r:id="rId5"/>
    <p:sldLayoutId id="2147483660" r:id="rId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529C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spcAft>
          <a:spcPts val="200"/>
        </a:spcAft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187325" algn="l" defTabSz="457200" rtl="0" eaLnBrk="1" latinLnBrk="0" hangingPunct="1">
        <a:lnSpc>
          <a:spcPct val="100000"/>
        </a:lnSpc>
        <a:spcBef>
          <a:spcPts val="1680"/>
        </a:spcBef>
        <a:spcAft>
          <a:spcPts val="0"/>
        </a:spcAft>
        <a:buFont typeface="Arial"/>
        <a:buChar char="•"/>
        <a:defRPr sz="2000" b="1" kern="1200">
          <a:solidFill>
            <a:srgbClr val="00529C"/>
          </a:solidFill>
          <a:latin typeface="+mn-lt"/>
          <a:ea typeface="+mn-ea"/>
          <a:cs typeface="+mn-cs"/>
        </a:defRPr>
      </a:lvl2pPr>
      <a:lvl3pPr marL="720725" indent="-187325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87325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173038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mssf.cz/testappbeta/check_client.aspx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245373" y="2288462"/>
            <a:ext cx="7026172" cy="204691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cs-CZ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Žádost o platbu</a:t>
            </a:r>
            <a:r>
              <a:rPr lang="cs-CZ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Zpráva o realizaci</a:t>
            </a:r>
            <a:r>
              <a:rPr lang="cs-CZ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50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156850" y="5880683"/>
            <a:ext cx="6525303" cy="84555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Hana Vačkářová</a:t>
            </a:r>
          </a:p>
          <a:p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Jaroslav Stluka</a:t>
            </a:r>
          </a:p>
          <a:p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2. 11. 2021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72658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759070" y="448233"/>
            <a:ext cx="7848036" cy="75789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Zpráva o realizaci</a:t>
            </a:r>
          </a:p>
          <a:p>
            <a:pPr algn="ctr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záložka „Realizace, provoz/Údržba výstupu“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obsah 1">
            <a:extLst>
              <a:ext uri="{FF2B5EF4-FFF2-40B4-BE49-F238E27FC236}">
                <a16:creationId xmlns:a16="http://schemas.microsoft.com/office/drawing/2014/main" id="{E15192B0-B463-4222-B55F-9C3B6AF9B511}"/>
              </a:ext>
            </a:extLst>
          </p:cNvPr>
          <p:cNvSpPr txBox="1">
            <a:spLocks/>
          </p:cNvSpPr>
          <p:nvPr/>
        </p:nvSpPr>
        <p:spPr>
          <a:xfrm>
            <a:off x="683568" y="4219662"/>
            <a:ext cx="7848037" cy="23153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/>
              <a:t>Pole </a:t>
            </a:r>
            <a:r>
              <a:rPr lang="cs-CZ" sz="1600" dirty="0">
                <a:solidFill>
                  <a:srgbClr val="00529C"/>
                </a:solidFill>
              </a:rPr>
              <a:t>Informace o průběhu realizace projektu povinné =</a:t>
            </a:r>
            <a:r>
              <a:rPr lang="cs-CZ" sz="1600" dirty="0"/>
              <a:t> je nutno vyplnit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/>
              <a:t>Uveďte informace o realizaci dané etapy, plnění dosavadního postupu prací na projektu </a:t>
            </a:r>
            <a:endParaRPr lang="cs-CZ" sz="1600" strike="sngStrike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525C389-87DA-420A-8C11-945BDA7DA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06131"/>
            <a:ext cx="7124700" cy="2914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5227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9" y="471264"/>
            <a:ext cx="7848036" cy="75789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Zpráva o realizaci</a:t>
            </a:r>
          </a:p>
          <a:p>
            <a:pPr algn="ctr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ostatní záložky (I.)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obsah 1">
            <a:extLst>
              <a:ext uri="{FF2B5EF4-FFF2-40B4-BE49-F238E27FC236}">
                <a16:creationId xmlns:a16="http://schemas.microsoft.com/office/drawing/2014/main" id="{E15192B0-B463-4222-B55F-9C3B6AF9B511}"/>
              </a:ext>
            </a:extLst>
          </p:cNvPr>
          <p:cNvSpPr txBox="1">
            <a:spLocks/>
          </p:cNvSpPr>
          <p:nvPr/>
        </p:nvSpPr>
        <p:spPr>
          <a:xfrm>
            <a:off x="683569" y="1262236"/>
            <a:ext cx="7848037" cy="52766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itchFamily="34" charset="0"/>
              <a:buChar char="•"/>
            </a:pPr>
            <a:r>
              <a:rPr lang="cs-CZ" sz="1400" b="1" dirty="0"/>
              <a:t>Příjmy</a:t>
            </a:r>
            <a:r>
              <a:rPr lang="cs-CZ" sz="1400" dirty="0"/>
              <a:t>  - v případě, že projekt příjmy nevytváří, nevyplňujte.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1400" b="1" dirty="0">
                <a:solidFill>
                  <a:srgbClr val="00529C"/>
                </a:solidFill>
              </a:rPr>
              <a:t>Etapy projektu </a:t>
            </a:r>
            <a:r>
              <a:rPr lang="cs-CZ" sz="1400" dirty="0">
                <a:solidFill>
                  <a:srgbClr val="00529C"/>
                </a:solidFill>
              </a:rPr>
              <a:t>– pole povinné k vyplnění </a:t>
            </a:r>
            <a:r>
              <a:rPr lang="cs-CZ" sz="1400" dirty="0"/>
              <a:t>- vyplňte skutečné datum zahájení a ukončení etapy, za kterou zprávu zpracováváte, musí být stejné jako sledované období od a do ve </a:t>
            </a:r>
            <a:r>
              <a:rPr lang="cs-CZ" sz="1400" dirty="0" err="1"/>
              <a:t>ZoR</a:t>
            </a:r>
            <a:r>
              <a:rPr lang="cs-CZ" sz="1400" dirty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1400" b="1" dirty="0">
                <a:solidFill>
                  <a:srgbClr val="00529C"/>
                </a:solidFill>
              </a:rPr>
              <a:t>Indikátory</a:t>
            </a:r>
            <a:r>
              <a:rPr lang="cs-CZ" sz="1400" dirty="0">
                <a:solidFill>
                  <a:srgbClr val="00529C"/>
                </a:solidFill>
              </a:rPr>
              <a:t> – pole povinné k vyplnění při závěrečné </a:t>
            </a:r>
            <a:r>
              <a:rPr lang="cs-CZ" sz="1400" dirty="0" err="1">
                <a:solidFill>
                  <a:srgbClr val="00529C"/>
                </a:solidFill>
              </a:rPr>
              <a:t>ZoR</a:t>
            </a:r>
            <a:r>
              <a:rPr lang="cs-CZ" sz="1400" dirty="0">
                <a:solidFill>
                  <a:srgbClr val="00529C"/>
                </a:solidFill>
              </a:rPr>
              <a:t> </a:t>
            </a:r>
            <a:r>
              <a:rPr lang="cs-CZ" sz="1400" dirty="0"/>
              <a:t>- vyplňte přírůstkovou hodnotu tj. skutečně dosažená hodnota indikátoru ke dni ukončení etapy a datum přírůstkové hodnoty. Případné nesplnění plánu zdůvodněte. =&gt; možnost nesplnění plánu ověřte v Metodickém listu indikátorů příslušné výzvy x včas iniciovat změnové řízení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1400" b="1" dirty="0">
                <a:solidFill>
                  <a:srgbClr val="00529C"/>
                </a:solidFill>
              </a:rPr>
              <a:t>Horizontální principy </a:t>
            </a:r>
            <a:r>
              <a:rPr lang="cs-CZ" sz="1400" dirty="0">
                <a:solidFill>
                  <a:srgbClr val="00529C"/>
                </a:solidFill>
              </a:rPr>
              <a:t>– pole povinné k vyplnění při závěrečné </a:t>
            </a:r>
            <a:r>
              <a:rPr lang="cs-CZ" sz="1400" dirty="0" err="1">
                <a:solidFill>
                  <a:srgbClr val="00529C"/>
                </a:solidFill>
              </a:rPr>
              <a:t>ZoR</a:t>
            </a:r>
            <a:r>
              <a:rPr lang="cs-CZ" sz="1400" dirty="0">
                <a:solidFill>
                  <a:srgbClr val="00529C"/>
                </a:solidFill>
              </a:rPr>
              <a:t> (jen u pozitivního vlivu) </a:t>
            </a:r>
            <a:r>
              <a:rPr lang="cs-CZ" sz="1400" dirty="0"/>
              <a:t>- </a:t>
            </a:r>
            <a:r>
              <a:rPr lang="cs-CZ" sz="1400" dirty="0">
                <a:solidFill>
                  <a:srgbClr val="FF0000"/>
                </a:solidFill>
              </a:rPr>
              <a:t> </a:t>
            </a:r>
            <a:r>
              <a:rPr lang="cs-CZ" sz="1400" dirty="0"/>
              <a:t>uveďte plnění vlivu s ohledem na popis v žádosti o podporu.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1400" b="1" dirty="0">
                <a:solidFill>
                  <a:srgbClr val="00529C"/>
                </a:solidFill>
              </a:rPr>
              <a:t>Klíčové aktivity </a:t>
            </a:r>
            <a:r>
              <a:rPr lang="cs-CZ" sz="1400" dirty="0">
                <a:solidFill>
                  <a:srgbClr val="00529C"/>
                </a:solidFill>
              </a:rPr>
              <a:t>– pole povinné k vyplnění </a:t>
            </a:r>
            <a:r>
              <a:rPr lang="cs-CZ" sz="1400" dirty="0">
                <a:solidFill>
                  <a:srgbClr val="FF0000"/>
                </a:solidFill>
              </a:rPr>
              <a:t>– </a:t>
            </a:r>
            <a:r>
              <a:rPr lang="cs-CZ" sz="1400" dirty="0"/>
              <a:t>uveďte pokroky v realizaci klíčových aktivit.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1400" b="1" dirty="0"/>
              <a:t>Čestné prohlášení </a:t>
            </a:r>
            <a:r>
              <a:rPr lang="cs-CZ" sz="1400" dirty="0"/>
              <a:t>– nevyplňujte.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1400" b="1" dirty="0"/>
              <a:t>Dokumenty</a:t>
            </a:r>
            <a:r>
              <a:rPr lang="cs-CZ" sz="1400" dirty="0"/>
              <a:t> – </a:t>
            </a:r>
            <a:r>
              <a:rPr lang="cs-CZ" sz="1400" dirty="0">
                <a:solidFill>
                  <a:srgbClr val="FF0000"/>
                </a:solidFill>
              </a:rPr>
              <a:t>není nutné vkládat přílohy, všechny přílohy </a:t>
            </a:r>
            <a:r>
              <a:rPr lang="cs-CZ" sz="1400" u="sng" dirty="0">
                <a:solidFill>
                  <a:srgbClr val="FF0000"/>
                </a:solidFill>
              </a:rPr>
              <a:t>doporučujeme</a:t>
            </a:r>
            <a:r>
              <a:rPr lang="cs-CZ" sz="1400" dirty="0">
                <a:solidFill>
                  <a:srgbClr val="FF0000"/>
                </a:solidFill>
              </a:rPr>
              <a:t> vložit jako přílohy </a:t>
            </a:r>
            <a:r>
              <a:rPr lang="cs-CZ" sz="1400" dirty="0" err="1">
                <a:solidFill>
                  <a:srgbClr val="FF0000"/>
                </a:solidFill>
              </a:rPr>
              <a:t>ŽoP</a:t>
            </a:r>
            <a:r>
              <a:rPr lang="cs-CZ" sz="1400" dirty="0">
                <a:solidFill>
                  <a:srgbClr val="FF0000"/>
                </a:solidFill>
              </a:rPr>
              <a:t>.</a:t>
            </a:r>
            <a:r>
              <a:rPr lang="cs-CZ" sz="1400" dirty="0"/>
              <a:t>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1400" b="1" dirty="0"/>
              <a:t>Veřejná podpora </a:t>
            </a:r>
            <a:r>
              <a:rPr lang="cs-CZ" sz="1400" dirty="0"/>
              <a:t>– nevyplňujte.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1400" b="1" dirty="0"/>
              <a:t>Firemní proměnné </a:t>
            </a:r>
            <a:r>
              <a:rPr lang="cs-CZ" sz="1400" dirty="0"/>
              <a:t>– vyplnění je povinné pouze pro podnikatelské subjekty – právnické osoby, resp. obchodní společnosti a družstva dle práva ČR.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707203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Zástupný symbol pro obsah 1">
            <a:extLst>
              <a:ext uri="{FF2B5EF4-FFF2-40B4-BE49-F238E27FC236}">
                <a16:creationId xmlns:a16="http://schemas.microsoft.com/office/drawing/2014/main" id="{E15192B0-B463-4222-B55F-9C3B6AF9B511}"/>
              </a:ext>
            </a:extLst>
          </p:cNvPr>
          <p:cNvSpPr txBox="1">
            <a:spLocks/>
          </p:cNvSpPr>
          <p:nvPr/>
        </p:nvSpPr>
        <p:spPr>
          <a:xfrm>
            <a:off x="683568" y="1258349"/>
            <a:ext cx="7848037" cy="52766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itchFamily="34" charset="0"/>
              <a:buChar char="•"/>
            </a:pPr>
            <a:r>
              <a:rPr lang="cs-CZ" sz="1400" b="1" dirty="0"/>
              <a:t>Publicita</a:t>
            </a:r>
            <a:r>
              <a:rPr lang="cs-CZ" sz="1400" dirty="0"/>
              <a:t> - v tabulce publicita vyberte publicitu a v poli plnění publicitní činnosti vyberte typ publicity, který máte povinnost naplnit a dodržet. Vyplňte pole „Plnění publicitní činnosti“ a p</a:t>
            </a:r>
            <a:r>
              <a:rPr lang="cs-CZ" sz="1400" b="0" u="none" strike="noStrike" baseline="0" dirty="0"/>
              <a:t>odrobný popis naplňování publicity vyplňte do pole s názvem </a:t>
            </a:r>
            <a:r>
              <a:rPr lang="cs-CZ" sz="1400" u="none" strike="noStrike" baseline="0" dirty="0"/>
              <a:t>Komentář</a:t>
            </a:r>
            <a:r>
              <a:rPr lang="cs-CZ" sz="1400" dirty="0"/>
              <a:t>.</a:t>
            </a:r>
          </a:p>
          <a:p>
            <a:pPr algn="just"/>
            <a:r>
              <a:rPr lang="cs-CZ" sz="1400" dirty="0"/>
              <a:t>      </a:t>
            </a:r>
            <a:r>
              <a:rPr lang="cs-CZ" sz="1400" b="0" u="none" strike="noStrike" baseline="0" dirty="0"/>
              <a:t>V případě naplnění publicity v rámci některé ZoR se již příjemce v dalších ZoR k publicitě</a:t>
            </a:r>
            <a:br>
              <a:rPr lang="cs-CZ" sz="1400" b="0" u="none" strike="noStrike" baseline="0" dirty="0"/>
            </a:br>
            <a:r>
              <a:rPr lang="cs-CZ" sz="1400" b="0" u="none" strike="noStrike" baseline="0" dirty="0"/>
              <a:t>      nevyjadřuje a pouze do komentáře k publicitě doplní informaci, že plnění publicity stále trvá.</a:t>
            </a:r>
            <a:endParaRPr lang="cs-CZ" sz="1400" dirty="0"/>
          </a:p>
          <a:p>
            <a:pPr algn="just"/>
            <a:endParaRPr lang="cs-CZ" sz="1400" dirty="0">
              <a:solidFill>
                <a:srgbClr val="FF0000"/>
              </a:solidFill>
            </a:endParaRPr>
          </a:p>
          <a:p>
            <a:pPr algn="just"/>
            <a:r>
              <a:rPr lang="cs-CZ" sz="1200" dirty="0"/>
              <a:t>Povinná publicita (viz kap. 13 OPŽP):</a:t>
            </a:r>
          </a:p>
          <a:p>
            <a:pPr marL="342900" indent="-342900" algn="just">
              <a:buAutoNum type="arabicParenR"/>
            </a:pPr>
            <a:r>
              <a:rPr lang="cs-CZ" sz="1200" dirty="0"/>
              <a:t>Zveřejnění informace o projektu na </a:t>
            </a:r>
            <a:r>
              <a:rPr lang="cs-CZ" sz="1200" b="1" dirty="0"/>
              <a:t>internetových stránkách</a:t>
            </a:r>
            <a:r>
              <a:rPr lang="cs-CZ" sz="1200" dirty="0"/>
              <a:t> příjemce (doložení v 1.ZoR).</a:t>
            </a:r>
          </a:p>
          <a:p>
            <a:pPr marL="342900" indent="-342900" algn="just">
              <a:buAutoNum type="arabicParenR"/>
            </a:pPr>
            <a:r>
              <a:rPr lang="cs-CZ" sz="1200" b="1" dirty="0"/>
              <a:t>Dočasný billboard </a:t>
            </a:r>
            <a:r>
              <a:rPr lang="cs-CZ" sz="1200" dirty="0"/>
              <a:t>– pouze projekty financující dopravní infrastrukturu, stavební práce nebo datovou infrastrukturu, jejichž celková výše podpory přesahuje 500 000 EUR (doložení v 1.ZoR).</a:t>
            </a:r>
          </a:p>
          <a:p>
            <a:pPr marL="342900" indent="-342900" algn="just">
              <a:buAutoNum type="arabicParenR"/>
            </a:pPr>
            <a:r>
              <a:rPr lang="cs-CZ" sz="1200" b="1" dirty="0"/>
              <a:t>Plakát o velikosti A3 </a:t>
            </a:r>
            <a:r>
              <a:rPr lang="cs-CZ" sz="1200" dirty="0"/>
              <a:t>– v ostatních případech (doložení v 1.ZoR).</a:t>
            </a:r>
          </a:p>
          <a:p>
            <a:pPr marL="342900" lvl="0" indent="-342900" algn="just">
              <a:buFont typeface="Arial"/>
              <a:buAutoNum type="arabicParenR"/>
            </a:pPr>
            <a:r>
              <a:rPr lang="cs-CZ" sz="1200" dirty="0"/>
              <a:t>Stálá </a:t>
            </a:r>
            <a:r>
              <a:rPr lang="cs-CZ" sz="1200" b="1" dirty="0"/>
              <a:t>pamětní deska </a:t>
            </a:r>
            <a:r>
              <a:rPr lang="cs-CZ" sz="1200" dirty="0"/>
              <a:t>– pouze projekty financující nákup hmotného majetku, dopravní infrastrukturu, stavební práce nebo datovou infrastrukturu jejichž celková výše podpory projektu přesahuje 500 000 EUR (doložení v závěrečné </a:t>
            </a:r>
            <a:r>
              <a:rPr lang="cs-CZ" sz="1200" dirty="0" err="1"/>
              <a:t>ZoR</a:t>
            </a:r>
            <a:r>
              <a:rPr lang="cs-CZ" sz="1200" dirty="0"/>
              <a:t> nebo v 1.ZoU – splnění nejpozději 3 měsíce od ukončení realizace projektu).</a:t>
            </a:r>
          </a:p>
          <a:p>
            <a:pPr lvl="0" algn="just"/>
            <a:endParaRPr lang="cs-CZ" sz="12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1400" dirty="0"/>
              <a:t>S platností od 22. 8. 2017 je v systému aktivní samostatný </a:t>
            </a:r>
            <a:r>
              <a:rPr lang="cs-CZ" sz="1400" b="1" dirty="0"/>
              <a:t>modul Veřejné zakázky </a:t>
            </a:r>
            <a:r>
              <a:rPr lang="cs-CZ" sz="1400" dirty="0"/>
              <a:t>(v levém menu v části Informování o realizaci).</a:t>
            </a:r>
          </a:p>
          <a:p>
            <a:pPr marL="739775" lvl="1" indent="-285750"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sz="1200" b="0" dirty="0">
                <a:solidFill>
                  <a:schemeClr val="tx1"/>
                </a:solidFill>
              </a:rPr>
              <a:t>Přes modul VZ probíhá veškerá administrace VZ na straně žadatele/příjemce, včetně založení nového VZ, podávání změn na existujících VZ, zasílání dokumentace apod. </a:t>
            </a:r>
          </a:p>
          <a:p>
            <a:pPr marL="739775" lvl="1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cs-CZ" sz="1200" b="0" dirty="0">
                <a:solidFill>
                  <a:schemeClr val="tx1"/>
                </a:solidFill>
              </a:rPr>
              <a:t>Modul Veřejných zakázek již není nedílnou součástí Žádosti o změnu, resp. Zprávy o realizaci.</a:t>
            </a:r>
          </a:p>
          <a:p>
            <a:pPr marL="739775" lvl="1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cs-CZ" sz="1200" b="0" dirty="0">
                <a:solidFill>
                  <a:schemeClr val="tx1"/>
                </a:solidFill>
              </a:rPr>
              <a:t>Změny na modulu Veřejné zakázky mohou probíhat nezávisle na další administraci projektu: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13482FB8-2E88-4EFB-AA2E-6F23F21393C4}"/>
              </a:ext>
            </a:extLst>
          </p:cNvPr>
          <p:cNvSpPr txBox="1">
            <a:spLocks/>
          </p:cNvSpPr>
          <p:nvPr/>
        </p:nvSpPr>
        <p:spPr>
          <a:xfrm>
            <a:off x="683569" y="471264"/>
            <a:ext cx="7848036" cy="75789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Zpráva o realizaci</a:t>
            </a:r>
          </a:p>
          <a:p>
            <a:pPr algn="ctr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ostatní záložky (II.)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965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9" y="415430"/>
            <a:ext cx="7848036" cy="75789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Žádost o platbu</a:t>
            </a:r>
          </a:p>
          <a:p>
            <a:pPr algn="ctr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Způsobilost výdajů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obsah 1">
            <a:extLst>
              <a:ext uri="{FF2B5EF4-FFF2-40B4-BE49-F238E27FC236}">
                <a16:creationId xmlns:a16="http://schemas.microsoft.com/office/drawing/2014/main" id="{E15192B0-B463-4222-B55F-9C3B6AF9B511}"/>
              </a:ext>
            </a:extLst>
          </p:cNvPr>
          <p:cNvSpPr txBox="1">
            <a:spLocks/>
          </p:cNvSpPr>
          <p:nvPr/>
        </p:nvSpPr>
        <p:spPr>
          <a:xfrm>
            <a:off x="683568" y="1262236"/>
            <a:ext cx="7848037" cy="52766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b="1" cap="small" dirty="0"/>
              <a:t>Věcná způsobilost výdaje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sz="1400" dirty="0"/>
              <a:t> Soulad s právními předpisy, pravidly IROP, právním aktem, projektovou žádostí</a:t>
            </a:r>
          </a:p>
          <a:p>
            <a:pPr algn="just"/>
            <a:endParaRPr lang="cs-CZ" sz="1000" b="1" cap="small" dirty="0"/>
          </a:p>
          <a:p>
            <a:pPr algn="just"/>
            <a:r>
              <a:rPr lang="cs-CZ" sz="1600" b="1" cap="small" dirty="0"/>
              <a:t>Přiměřenost výdaje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sz="1400" dirty="0"/>
              <a:t>Výdaj je hospodárný, účelný a efektivní a jeho výše odpovídá cenám v místě a čase obvyklým</a:t>
            </a:r>
          </a:p>
          <a:p>
            <a:pPr algn="just"/>
            <a:endParaRPr lang="cs-CZ" sz="1400" dirty="0"/>
          </a:p>
          <a:p>
            <a:pPr algn="just"/>
            <a:r>
              <a:rPr lang="cs-CZ" sz="1600" b="1" cap="small" dirty="0"/>
              <a:t>Časová způsobilost výdaje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sz="1400" dirty="0"/>
              <a:t>Vznik a úhrada příjemcem od 1. 1. 2014 do 31. 12. 2023, pokud není ve Specifických pravidlech vydaných k příslušné výzvě stanoveno jinak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sz="1400" dirty="0"/>
              <a:t>Vznik výdaje nejpozději s datem ukončení realizace projektu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sz="1400" dirty="0"/>
              <a:t>Projekty nemohou být dokončeny před předložením žádosti o podporu</a:t>
            </a:r>
          </a:p>
          <a:p>
            <a:pPr algn="just"/>
            <a:endParaRPr lang="cs-CZ" sz="1050" dirty="0"/>
          </a:p>
          <a:p>
            <a:pPr algn="just"/>
            <a:r>
              <a:rPr lang="cs-CZ" sz="1600" b="1" cap="small" dirty="0"/>
              <a:t>Místní způsobilost výdaje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sz="1400" dirty="0"/>
              <a:t>Vazba na podporovaný region</a:t>
            </a:r>
          </a:p>
          <a:p>
            <a:pPr algn="just"/>
            <a:endParaRPr lang="cs-CZ" sz="1050" dirty="0"/>
          </a:p>
          <a:p>
            <a:pPr algn="just"/>
            <a:r>
              <a:rPr lang="cs-CZ" sz="1600" b="1" cap="small" dirty="0"/>
              <a:t>Vykázání výdaje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sz="1400" dirty="0"/>
              <a:t>Identifikovatelný, prokazatelný a doložitelný výdaj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sz="1400" dirty="0"/>
              <a:t>povinnost doložit způsobilé výdaje příslušným účetním dokladem, popřípadě další podpůrnou dokumentací</a:t>
            </a:r>
          </a:p>
        </p:txBody>
      </p:sp>
    </p:spTree>
    <p:extLst>
      <p:ext uri="{BB962C8B-B14F-4D97-AF65-F5344CB8AC3E}">
        <p14:creationId xmlns:p14="http://schemas.microsoft.com/office/powerpoint/2010/main" val="1440880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742292" y="362430"/>
            <a:ext cx="7497922" cy="75789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Žádost o platbu</a:t>
            </a:r>
          </a:p>
          <a:p>
            <a:pPr algn="ctr"/>
            <a:r>
              <a:rPr lang="cs-CZ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založení</a:t>
            </a:r>
            <a:endParaRPr lang="en-US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0AEBCB8D-B243-4327-B2AC-E7893AA82807}"/>
              </a:ext>
            </a:extLst>
          </p:cNvPr>
          <p:cNvSpPr txBox="1"/>
          <p:nvPr/>
        </p:nvSpPr>
        <p:spPr>
          <a:xfrm>
            <a:off x="3066310" y="2031963"/>
            <a:ext cx="533539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cs-CZ" sz="1600" dirty="0"/>
              <a:t>V základním levém menu klikněte na tlačítko Žádost o platbu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cs-CZ" sz="1600" dirty="0"/>
              <a:t>Klikněte na Vytvořit novou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600" dirty="0"/>
              <a:t>Vytvořený řádek rozpracované </a:t>
            </a:r>
            <a:r>
              <a:rPr lang="cs-CZ" sz="1600" dirty="0" err="1"/>
              <a:t>ŽoP</a:t>
            </a:r>
            <a:r>
              <a:rPr lang="cs-CZ" sz="1600" dirty="0"/>
              <a:t> rozklikněte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496E38F-90D8-482C-BC98-705A33A8DC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254"/>
          <a:stretch/>
        </p:blipFill>
        <p:spPr>
          <a:xfrm>
            <a:off x="742291" y="1142236"/>
            <a:ext cx="2173655" cy="22209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291B62B4-BDE2-44F4-AE63-D7128D63E2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b="6024"/>
          <a:stretch/>
        </p:blipFill>
        <p:spPr bwMode="auto">
          <a:xfrm>
            <a:off x="742292" y="3490211"/>
            <a:ext cx="2173655" cy="12236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BC6FF729-56CA-48E3-B2B7-3000C7B09B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t="1881" b="6696"/>
          <a:stretch/>
        </p:blipFill>
        <p:spPr bwMode="auto">
          <a:xfrm>
            <a:off x="742292" y="4826037"/>
            <a:ext cx="4991131" cy="14538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8402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881762" y="442610"/>
            <a:ext cx="7497922" cy="75789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Žádost o platbu</a:t>
            </a:r>
          </a:p>
          <a:p>
            <a:pPr algn="ctr"/>
            <a:r>
              <a:rPr lang="cs-CZ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Identifikační údaje</a:t>
            </a:r>
            <a:endParaRPr lang="en-US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0AEBCB8D-B243-4327-B2AC-E7893AA82807}"/>
              </a:ext>
            </a:extLst>
          </p:cNvPr>
          <p:cNvSpPr txBox="1"/>
          <p:nvPr/>
        </p:nvSpPr>
        <p:spPr>
          <a:xfrm>
            <a:off x="4432530" y="1571351"/>
            <a:ext cx="40351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Na záložce Identifikační údaje zkontrolujte údaje a vyplňte – výběrem z číselníku – název účtu příjemce</a:t>
            </a:r>
          </a:p>
          <a:p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Po  vyplnění  názvu účtu je automaticky systémem doplněno číslo účtu.</a:t>
            </a:r>
          </a:p>
          <a:p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Příspěvkové organizace vyplní název účtu zřizovatele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3AEFA0B-39DB-46D5-9299-64289A30E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18" y="1408055"/>
            <a:ext cx="3761715" cy="41089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F2733879-80A4-4333-A500-426885DC8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32530" y="4176236"/>
            <a:ext cx="4253880" cy="2180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4F2B7A02-881B-42AE-B689-2C8CE89DD5A0}"/>
              </a:ext>
            </a:extLst>
          </p:cNvPr>
          <p:cNvSpPr txBox="1"/>
          <p:nvPr/>
        </p:nvSpPr>
        <p:spPr>
          <a:xfrm>
            <a:off x="579758" y="5584393"/>
            <a:ext cx="4035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Pole „Konstantní symbol“, „Variabilní symbol“ a „Specifický symbol“  ani „Zdůvodnění platby“ </a:t>
            </a:r>
            <a:r>
              <a:rPr lang="cs-CZ" sz="1600" b="1" dirty="0">
                <a:solidFill>
                  <a:srgbClr val="FF0000"/>
                </a:solidFill>
              </a:rPr>
              <a:t>nevyplňujte.</a:t>
            </a:r>
          </a:p>
        </p:txBody>
      </p:sp>
    </p:spTree>
    <p:extLst>
      <p:ext uri="{BB962C8B-B14F-4D97-AF65-F5344CB8AC3E}">
        <p14:creationId xmlns:p14="http://schemas.microsoft.com/office/powerpoint/2010/main" val="3585412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823039" y="434335"/>
            <a:ext cx="7497922" cy="75789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Žádost o platbu</a:t>
            </a:r>
          </a:p>
          <a:p>
            <a:pPr algn="ctr"/>
            <a:r>
              <a:rPr lang="cs-CZ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Souhrnná soupiska</a:t>
            </a:r>
            <a:endParaRPr lang="en-US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0AEBCB8D-B243-4327-B2AC-E7893AA82807}"/>
              </a:ext>
            </a:extLst>
          </p:cNvPr>
          <p:cNvSpPr txBox="1"/>
          <p:nvPr/>
        </p:nvSpPr>
        <p:spPr>
          <a:xfrm>
            <a:off x="5414661" y="1433386"/>
            <a:ext cx="33472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600" dirty="0"/>
              <a:t>Na záložku </a:t>
            </a:r>
            <a:r>
              <a:rPr lang="cs-CZ" sz="1600" b="1" dirty="0"/>
              <a:t>žádost o platbu </a:t>
            </a:r>
            <a:r>
              <a:rPr lang="cs-CZ" sz="1600" dirty="0"/>
              <a:t>se částky načtou až po vyplnění soupisky a stisknutí tlačítka „Naplnit data ze soupisky“</a:t>
            </a:r>
          </a:p>
          <a:p>
            <a:endParaRPr lang="cs-CZ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/>
              <a:t>Přejděte proto na záložku Souhrnná soupiska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4F2B7A02-881B-42AE-B689-2C8CE89DD5A0}"/>
              </a:ext>
            </a:extLst>
          </p:cNvPr>
          <p:cNvSpPr txBox="1"/>
          <p:nvPr/>
        </p:nvSpPr>
        <p:spPr>
          <a:xfrm>
            <a:off x="433352" y="3608732"/>
            <a:ext cx="40351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Na záložce </a:t>
            </a:r>
            <a:r>
              <a:rPr lang="cs-CZ" sz="1600" b="1" dirty="0"/>
              <a:t>Souhrnná soupiska </a:t>
            </a:r>
            <a:r>
              <a:rPr lang="cs-CZ" sz="1600" dirty="0"/>
              <a:t>vyplňte </a:t>
            </a:r>
            <a:r>
              <a:rPr lang="cs-CZ" sz="1600" dirty="0">
                <a:solidFill>
                  <a:srgbClr val="FF0000"/>
                </a:solidFill>
              </a:rPr>
              <a:t>Evidenční číslo </a:t>
            </a:r>
            <a:r>
              <a:rPr lang="cs-CZ" sz="1600" dirty="0"/>
              <a:t>ve formátu: pořadové číslo </a:t>
            </a:r>
            <a:r>
              <a:rPr lang="cs-CZ" sz="1600" dirty="0" err="1"/>
              <a:t>ŽoP</a:t>
            </a:r>
            <a:r>
              <a:rPr lang="cs-CZ" sz="1600" dirty="0"/>
              <a:t>/konec registračního čísla projektu (např. 1/0001120)</a:t>
            </a:r>
          </a:p>
          <a:p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Tato operace je nezbytná proto, aby se následně zpřístupnila pole pro editaci na dalších záložkách soupisky dokladů. </a:t>
            </a:r>
          </a:p>
          <a:p>
            <a:endParaRPr lang="cs-CZ" sz="16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Přejděte na záložku SD-1 Účetní doklady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1BF781-A38D-42FD-8AD8-9A264222F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52" y="1322561"/>
            <a:ext cx="4981309" cy="20514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F7308D07-EE59-4A14-BB27-55D824CA8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2530" y="3484037"/>
            <a:ext cx="4074853" cy="29361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55294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823039" y="457814"/>
            <a:ext cx="7497922" cy="75789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Žádost o platbu</a:t>
            </a:r>
          </a:p>
          <a:p>
            <a:pPr algn="ctr"/>
            <a:r>
              <a:rPr lang="cs-CZ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SD-1 Účetní/Daňové doklady (I.)</a:t>
            </a:r>
            <a:endParaRPr lang="en-US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0AEBCB8D-B243-4327-B2AC-E7893AA82807}"/>
              </a:ext>
            </a:extLst>
          </p:cNvPr>
          <p:cNvSpPr txBox="1"/>
          <p:nvPr/>
        </p:nvSpPr>
        <p:spPr>
          <a:xfrm>
            <a:off x="6325299" y="1433386"/>
            <a:ext cx="230697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Na záložce </a:t>
            </a:r>
            <a:r>
              <a:rPr lang="cs-CZ" sz="1600" b="1" dirty="0"/>
              <a:t>SD-1 Účetní/Daňové doklady  </a:t>
            </a:r>
            <a:r>
              <a:rPr lang="cs-CZ" sz="1600" dirty="0"/>
              <a:t>zadejte údaje k jednotlivým účetním dokladům nárokovaných v </a:t>
            </a:r>
            <a:r>
              <a:rPr lang="cs-CZ" sz="1600" dirty="0" err="1"/>
              <a:t>ŽoP</a:t>
            </a: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Přes tlačítko Nový záznam pak vytváříte další záznam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Do přílohy vložte sken dokladu (max.100 MB)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/>
              <a:t>Vždy vyplněný řádek uložte!</a:t>
            </a: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A3B5FEEB-1CF8-4B05-8452-95E3738AF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68" y="1433386"/>
            <a:ext cx="5562600" cy="39765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6905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0AEBCB8D-B243-4327-B2AC-E7893AA82807}"/>
              </a:ext>
            </a:extLst>
          </p:cNvPr>
          <p:cNvSpPr txBox="1"/>
          <p:nvPr/>
        </p:nvSpPr>
        <p:spPr>
          <a:xfrm>
            <a:off x="6095748" y="1233800"/>
            <a:ext cx="260783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Investice/</a:t>
            </a:r>
            <a:r>
              <a:rPr lang="cs-CZ" sz="1400" dirty="0" err="1"/>
              <a:t>Neinvestice</a:t>
            </a:r>
            <a:r>
              <a:rPr lang="cs-CZ" sz="1400" dirty="0"/>
              <a:t> se vyplňují dle navázání              na položku rozpočtu.</a:t>
            </a:r>
          </a:p>
          <a:p>
            <a:endParaRPr lang="cs-CZ" sz="1050" dirty="0"/>
          </a:p>
          <a:p>
            <a:r>
              <a:rPr lang="cs-CZ" sz="1400" dirty="0"/>
              <a:t>Celkové částky se načítají automaticky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050" dirty="0"/>
          </a:p>
          <a:p>
            <a:r>
              <a:rPr lang="cs-CZ" sz="1400" b="1" dirty="0">
                <a:solidFill>
                  <a:srgbClr val="FF0000"/>
                </a:solidFill>
              </a:rPr>
              <a:t>POZOR!!! </a:t>
            </a:r>
            <a:r>
              <a:rPr lang="cs-CZ" sz="1400" dirty="0"/>
              <a:t>U projektů s veřejnou podporou je nutné mít u každého dokladu vyplněné pole </a:t>
            </a:r>
            <a:r>
              <a:rPr lang="cs-CZ" sz="1400" b="1" u="sng" dirty="0">
                <a:solidFill>
                  <a:srgbClr val="FF0000"/>
                </a:solidFill>
              </a:rPr>
              <a:t>„Druh veřejné podpory“</a:t>
            </a:r>
            <a:r>
              <a:rPr lang="cs-CZ" sz="1400" b="1" dirty="0"/>
              <a:t>.</a:t>
            </a:r>
          </a:p>
          <a:p>
            <a:endParaRPr lang="cs-CZ" sz="1050" b="1" dirty="0">
              <a:solidFill>
                <a:srgbClr val="00B050"/>
              </a:solidFill>
            </a:endParaRPr>
          </a:p>
          <a:p>
            <a:r>
              <a:rPr lang="cs-CZ" sz="1400" b="1" dirty="0">
                <a:solidFill>
                  <a:srgbClr val="00B050"/>
                </a:solidFill>
              </a:rPr>
              <a:t>POZOR!!! </a:t>
            </a:r>
            <a:r>
              <a:rPr lang="cs-CZ" sz="1400" dirty="0"/>
              <a:t>U faktur/dokladů s vazbou na VZ je nutné provést navázání záznamu na číslo VZ, tj. mít vyplněné pole </a:t>
            </a:r>
            <a:r>
              <a:rPr lang="cs-CZ" sz="1400" b="1" u="sng" dirty="0">
                <a:solidFill>
                  <a:srgbClr val="00B050"/>
                </a:solidFill>
              </a:rPr>
              <a:t>„Číslo výběrového řízení, ke kterému se doklad vztahuje“</a:t>
            </a:r>
            <a:r>
              <a:rPr lang="cs-CZ" sz="1400" b="1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050" dirty="0"/>
          </a:p>
          <a:p>
            <a:r>
              <a:rPr lang="cs-CZ" sz="1400" dirty="0"/>
              <a:t>Částka nezpůsobilých výdajů je rozdílem celkové částky na dokladu a způsobilých výdajů.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6DE91C2-D51F-4F42-8DC5-7FE0DEF4C4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1" r="8567"/>
          <a:stretch/>
        </p:blipFill>
        <p:spPr>
          <a:xfrm>
            <a:off x="683568" y="1243011"/>
            <a:ext cx="5310009" cy="49395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Zaoblený obdélník 9">
            <a:extLst>
              <a:ext uri="{FF2B5EF4-FFF2-40B4-BE49-F238E27FC236}">
                <a16:creationId xmlns:a16="http://schemas.microsoft.com/office/drawing/2014/main" id="{EFF7A0DB-3797-4CF2-A125-32879C989DA6}"/>
              </a:ext>
            </a:extLst>
          </p:cNvPr>
          <p:cNvSpPr/>
          <p:nvPr/>
        </p:nvSpPr>
        <p:spPr>
          <a:xfrm>
            <a:off x="581397" y="3119438"/>
            <a:ext cx="2569028" cy="42672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10">
            <a:extLst>
              <a:ext uri="{FF2B5EF4-FFF2-40B4-BE49-F238E27FC236}">
                <a16:creationId xmlns:a16="http://schemas.microsoft.com/office/drawing/2014/main" id="{6E58118C-7DFD-485D-8FA3-30EE198DA09E}"/>
              </a:ext>
            </a:extLst>
          </p:cNvPr>
          <p:cNvSpPr/>
          <p:nvPr/>
        </p:nvSpPr>
        <p:spPr>
          <a:xfrm>
            <a:off x="3550573" y="3851846"/>
            <a:ext cx="2286000" cy="426720"/>
          </a:xfrm>
          <a:prstGeom prst="roundRect">
            <a:avLst/>
          </a:prstGeom>
          <a:noFill/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 12">
            <a:extLst>
              <a:ext uri="{FF2B5EF4-FFF2-40B4-BE49-F238E27FC236}">
                <a16:creationId xmlns:a16="http://schemas.microsoft.com/office/drawing/2014/main" id="{389CF2A3-8CC1-4E46-885E-B0CAAA0B91CB}"/>
              </a:ext>
            </a:extLst>
          </p:cNvPr>
          <p:cNvSpPr/>
          <p:nvPr/>
        </p:nvSpPr>
        <p:spPr>
          <a:xfrm>
            <a:off x="3259981" y="4409900"/>
            <a:ext cx="1312019" cy="426720"/>
          </a:xfrm>
          <a:prstGeom prst="roundRect">
            <a:avLst/>
          </a:prstGeom>
          <a:noFill/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aoblený obdélník 12">
            <a:extLst>
              <a:ext uri="{FF2B5EF4-FFF2-40B4-BE49-F238E27FC236}">
                <a16:creationId xmlns:a16="http://schemas.microsoft.com/office/drawing/2014/main" id="{91934A13-23F9-40FE-8E82-0A2D7984335A}"/>
              </a:ext>
            </a:extLst>
          </p:cNvPr>
          <p:cNvSpPr/>
          <p:nvPr/>
        </p:nvSpPr>
        <p:spPr>
          <a:xfrm>
            <a:off x="3259980" y="5082846"/>
            <a:ext cx="1312019" cy="426720"/>
          </a:xfrm>
          <a:prstGeom prst="roundRect">
            <a:avLst/>
          </a:prstGeom>
          <a:noFill/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861BB559-4BCD-4559-85B7-D699BC9147ED}"/>
              </a:ext>
            </a:extLst>
          </p:cNvPr>
          <p:cNvSpPr txBox="1">
            <a:spLocks/>
          </p:cNvSpPr>
          <p:nvPr/>
        </p:nvSpPr>
        <p:spPr>
          <a:xfrm>
            <a:off x="823039" y="457814"/>
            <a:ext cx="7497922" cy="75789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Žádost o platbu</a:t>
            </a:r>
          </a:p>
          <a:p>
            <a:pPr algn="ctr"/>
            <a:r>
              <a:rPr lang="cs-CZ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SD-1 Účetní/Daňové doklady (II.)</a:t>
            </a:r>
            <a:endParaRPr lang="en-US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526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0AEBCB8D-B243-4327-B2AC-E7893AA82807}"/>
              </a:ext>
            </a:extLst>
          </p:cNvPr>
          <p:cNvSpPr txBox="1"/>
          <p:nvPr/>
        </p:nvSpPr>
        <p:spPr>
          <a:xfrm>
            <a:off x="683568" y="1332719"/>
            <a:ext cx="794870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600" dirty="0"/>
              <a:t>Do </a:t>
            </a:r>
            <a:r>
              <a:rPr lang="cs-CZ" sz="1600" b="1" dirty="0"/>
              <a:t>příloh u každého výdaje </a:t>
            </a:r>
            <a:r>
              <a:rPr lang="cs-CZ" sz="1600" dirty="0"/>
              <a:t>vložte: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cs-CZ" sz="1400" dirty="0"/>
              <a:t>fakturu,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cs-CZ" sz="1400" dirty="0"/>
              <a:t>výpis z účtu,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cs-CZ" sz="1400" dirty="0"/>
              <a:t>případně další dokumenty související pouze s daným výdajem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cs-CZ" sz="1400" i="1" dirty="0"/>
              <a:t>(ostatní přílohy mohou být vloženy na záložce „Dokumenty“).</a:t>
            </a:r>
          </a:p>
          <a:p>
            <a:endParaRPr lang="cs-CZ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/>
              <a:t>Do přílohy vložte sken dokladu (max.100 MB).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B4447C62-702E-4A08-A604-D7A5A7409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713" y="3033237"/>
            <a:ext cx="6546573" cy="35056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8EB65F27-DA6F-47B3-8FAA-C45D38E9399C}"/>
              </a:ext>
            </a:extLst>
          </p:cNvPr>
          <p:cNvSpPr txBox="1">
            <a:spLocks/>
          </p:cNvSpPr>
          <p:nvPr/>
        </p:nvSpPr>
        <p:spPr>
          <a:xfrm>
            <a:off x="823039" y="457814"/>
            <a:ext cx="7497922" cy="75789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Žádost o platbu</a:t>
            </a:r>
          </a:p>
          <a:p>
            <a:pPr algn="ctr"/>
            <a:r>
              <a:rPr lang="cs-CZ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SD-1 Účetní/Daňové doklady (III.)</a:t>
            </a:r>
            <a:endParaRPr lang="en-US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714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823039" y="474152"/>
            <a:ext cx="749792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Obsah prezentace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obsah 1">
            <a:extLst>
              <a:ext uri="{FF2B5EF4-FFF2-40B4-BE49-F238E27FC236}">
                <a16:creationId xmlns:a16="http://schemas.microsoft.com/office/drawing/2014/main" id="{3AEAEDEA-7A92-4A72-9DFF-17F8A2E6FF69}"/>
              </a:ext>
            </a:extLst>
          </p:cNvPr>
          <p:cNvSpPr txBox="1">
            <a:spLocks/>
          </p:cNvSpPr>
          <p:nvPr/>
        </p:nvSpPr>
        <p:spPr>
          <a:xfrm>
            <a:off x="986375" y="1232050"/>
            <a:ext cx="7700425" cy="46596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cs-CZ" sz="2000" dirty="0"/>
              <a:t>Předložení Žádosti o platbu a Zprávy o realizaci</a:t>
            </a:r>
          </a:p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cs-CZ" sz="2000" dirty="0"/>
              <a:t>Náležitosti Zprávy o realizaci</a:t>
            </a:r>
          </a:p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cs-CZ" sz="2000" dirty="0"/>
              <a:t>Náležitosti Žádosti o platbu</a:t>
            </a:r>
          </a:p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cs-CZ" sz="2000" dirty="0"/>
              <a:t>Vyplňování v ISKP14+</a:t>
            </a:r>
          </a:p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cs-CZ" sz="2000" dirty="0"/>
              <a:t>Způsobilost výdajů</a:t>
            </a:r>
          </a:p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cs-CZ" sz="2000" dirty="0"/>
              <a:t>Postup kontroly Žádosti o platbu a Zprávy o realizaci</a:t>
            </a:r>
          </a:p>
          <a:p>
            <a:pPr marL="285750" lvl="1" indent="-285750">
              <a:spcBef>
                <a:spcPts val="1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Udržitelnost, fyzická kontrola</a:t>
            </a:r>
          </a:p>
          <a:p>
            <a:endParaRPr lang="cs-CZ" sz="1600" dirty="0">
              <a:solidFill>
                <a:srgbClr val="FFC000"/>
              </a:solidFill>
            </a:endParaRPr>
          </a:p>
          <a:p>
            <a:endParaRPr lang="cs-CZ" sz="1600" dirty="0">
              <a:solidFill>
                <a:srgbClr val="FFC000"/>
              </a:solidFill>
            </a:endParaRPr>
          </a:p>
          <a:p>
            <a:r>
              <a:rPr lang="cs-CZ" altLang="cs-CZ" sz="1600" b="1" dirty="0" err="1"/>
              <a:t>ŽoP</a:t>
            </a:r>
            <a:r>
              <a:rPr lang="cs-CZ" altLang="cs-CZ" sz="1600" dirty="0"/>
              <a:t> = Žádost o platbu; </a:t>
            </a:r>
            <a:r>
              <a:rPr lang="cs-CZ" altLang="cs-CZ" sz="1600" b="1" dirty="0" err="1"/>
              <a:t>ZoR</a:t>
            </a:r>
            <a:r>
              <a:rPr lang="cs-CZ" altLang="cs-CZ" sz="1600" dirty="0"/>
              <a:t> = Zpráva o realizaci</a:t>
            </a:r>
          </a:p>
          <a:p>
            <a:endParaRPr lang="cs-CZ" sz="1600" dirty="0">
              <a:solidFill>
                <a:srgbClr val="FFC000"/>
              </a:solidFill>
            </a:endParaRPr>
          </a:p>
          <a:p>
            <a:pPr marL="914400" lvl="1" indent="-285750">
              <a:buFont typeface="Arial" charset="0"/>
              <a:buChar char="•"/>
            </a:pPr>
            <a:endParaRPr lang="cs-CZ" sz="1600" b="0" dirty="0">
              <a:solidFill>
                <a:schemeClr val="tx1"/>
              </a:solidFill>
            </a:endParaRPr>
          </a:p>
          <a:p>
            <a:pPr marL="914400" lvl="1" indent="-285750">
              <a:buFont typeface="Arial" charset="0"/>
              <a:buChar char="•"/>
            </a:pPr>
            <a:endParaRPr lang="cs-CZ" sz="1600" b="0" dirty="0">
              <a:solidFill>
                <a:schemeClr val="tx1"/>
              </a:solidFill>
            </a:endParaRPr>
          </a:p>
          <a:p>
            <a:pPr marL="730250" lvl="2" indent="-285750">
              <a:spcBef>
                <a:spcPct val="20000"/>
              </a:spcBef>
              <a:spcAft>
                <a:spcPts val="200"/>
              </a:spcAft>
              <a:buFont typeface="Arial" charset="0"/>
              <a:buChar char="•"/>
            </a:pPr>
            <a:endParaRPr lang="cs-CZ" dirty="0"/>
          </a:p>
          <a:p>
            <a:pPr marL="730250" lvl="2" indent="-285750">
              <a:spcBef>
                <a:spcPct val="20000"/>
              </a:spcBef>
              <a:spcAft>
                <a:spcPts val="200"/>
              </a:spcAft>
              <a:buFont typeface="Arial" charset="0"/>
              <a:buChar char="•"/>
            </a:pPr>
            <a:endParaRPr lang="cs-CZ" dirty="0"/>
          </a:p>
          <a:p>
            <a:pPr marL="730250" lvl="2" indent="-285750">
              <a:spcBef>
                <a:spcPct val="20000"/>
              </a:spcBef>
              <a:spcAft>
                <a:spcPts val="200"/>
              </a:spcAft>
              <a:buFont typeface="Arial" charset="0"/>
              <a:buChar char="•"/>
            </a:pPr>
            <a:endParaRPr lang="cs-CZ" dirty="0"/>
          </a:p>
          <a:p>
            <a:pPr marL="285750" indent="-285750">
              <a:buFont typeface="Arial" charset="0"/>
              <a:buChar char="•"/>
            </a:pPr>
            <a:endParaRPr lang="cs-CZ" sz="1600" dirty="0"/>
          </a:p>
          <a:p>
            <a:pPr marL="285750" indent="-285750">
              <a:buFont typeface="Arial" charset="0"/>
              <a:buChar char="•"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376920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823038" y="399659"/>
            <a:ext cx="7675009" cy="75789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Žádost o platbu</a:t>
            </a:r>
          </a:p>
          <a:p>
            <a:pPr algn="ctr"/>
            <a:r>
              <a:rPr lang="cs-CZ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záložky - Nezpůsobilé výdaje, Dokumenty</a:t>
            </a:r>
            <a:endParaRPr lang="en-US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0AEBCB8D-B243-4327-B2AC-E7893AA82807}"/>
              </a:ext>
            </a:extLst>
          </p:cNvPr>
          <p:cNvSpPr txBox="1"/>
          <p:nvPr/>
        </p:nvSpPr>
        <p:spPr>
          <a:xfrm>
            <a:off x="4856098" y="1522682"/>
            <a:ext cx="3776173" cy="4424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Záložka </a:t>
            </a:r>
            <a:r>
              <a:rPr lang="cs-CZ" sz="1600" b="1" dirty="0"/>
              <a:t>Nezpůsobilé výdaje</a:t>
            </a:r>
            <a:r>
              <a:rPr lang="cs-CZ" sz="1600" dirty="0"/>
              <a:t> – nevyplňujte</a:t>
            </a:r>
          </a:p>
          <a:p>
            <a:endParaRPr lang="cs-CZ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Záložka </a:t>
            </a:r>
            <a:r>
              <a:rPr lang="cs-CZ" sz="1600" b="1" dirty="0"/>
              <a:t>SD-3 Cestovní náhrady</a:t>
            </a:r>
            <a:r>
              <a:rPr lang="cs-CZ" sz="1600" dirty="0"/>
              <a:t>: Vyplňte v případě, že máte cestovní výdaje v rámci projektu. Vyplňte způsobilé/částečně způsobilé pracovní cesty. </a:t>
            </a:r>
          </a:p>
          <a:p>
            <a:endParaRPr lang="cs-CZ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Záložka </a:t>
            </a:r>
            <a:r>
              <a:rPr lang="cs-CZ" sz="1600" b="1" dirty="0"/>
              <a:t>Dokumenty</a:t>
            </a:r>
            <a:r>
              <a:rPr lang="cs-CZ" sz="1600" dirty="0"/>
              <a:t> 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cs-CZ" sz="1400" dirty="0"/>
              <a:t>Zde vložte všechny přílohy stanovené Obecnými a Specifickými pravidly pro žadatele a příjemce, které jsou podkladem pro aktuální ŽOP a nejsou zařazeny jako přílohy záznamů v soupiskách. </a:t>
            </a:r>
          </a:p>
          <a:p>
            <a:pPr lvl="1"/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Záložka </a:t>
            </a:r>
            <a:r>
              <a:rPr lang="cs-CZ" sz="1600" b="1" dirty="0"/>
              <a:t>Čestná prohlášení </a:t>
            </a:r>
            <a:r>
              <a:rPr lang="cs-CZ" sz="1600" dirty="0"/>
              <a:t>– nutno potvrdit zaškrtnutí checkboxu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AD7DD77F-C989-41B8-919D-C6993AB533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1"/>
          <a:stretch/>
        </p:blipFill>
        <p:spPr bwMode="auto">
          <a:xfrm>
            <a:off x="683569" y="1292114"/>
            <a:ext cx="3496270" cy="26550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CACE12C5-6EDD-48B8-A673-92A23A6FA2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0" b="3977"/>
          <a:stretch/>
        </p:blipFill>
        <p:spPr bwMode="auto">
          <a:xfrm>
            <a:off x="683569" y="4049377"/>
            <a:ext cx="4172529" cy="23069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B42FD41-DCB6-4506-AB69-B8751C3EA5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0429" y="5953350"/>
            <a:ext cx="22098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2196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9" y="479653"/>
            <a:ext cx="7848036" cy="75789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Žádost o platbu </a:t>
            </a:r>
          </a:p>
          <a:p>
            <a:pPr algn="ctr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Povinné přílohy (I.)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obsah 1">
            <a:extLst>
              <a:ext uri="{FF2B5EF4-FFF2-40B4-BE49-F238E27FC236}">
                <a16:creationId xmlns:a16="http://schemas.microsoft.com/office/drawing/2014/main" id="{E15192B0-B463-4222-B55F-9C3B6AF9B511}"/>
              </a:ext>
            </a:extLst>
          </p:cNvPr>
          <p:cNvSpPr txBox="1">
            <a:spLocks/>
          </p:cNvSpPr>
          <p:nvPr/>
        </p:nvSpPr>
        <p:spPr>
          <a:xfrm>
            <a:off x="683568" y="1258349"/>
            <a:ext cx="7848037" cy="52766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rgbClr val="00529C"/>
                </a:solidFill>
              </a:rPr>
              <a:t>Faktury/daňové doklady</a:t>
            </a:r>
            <a:r>
              <a:rPr lang="cs-CZ" sz="1400" b="1" dirty="0"/>
              <a:t> - </a:t>
            </a:r>
            <a:r>
              <a:rPr lang="cs-CZ" sz="1400" dirty="0"/>
              <a:t>každý originální účetní a daňový doklad musí obsahovat registrační číslo projektu a splňovat ustanovení §11 zákona o účetnictví</a:t>
            </a:r>
          </a:p>
          <a:p>
            <a:pPr lvl="0" algn="just"/>
            <a:endParaRPr lang="cs-CZ" sz="14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rgbClr val="00529C"/>
                </a:solidFill>
              </a:rPr>
              <a:t>Doklady o úhradě</a:t>
            </a:r>
            <a:r>
              <a:rPr lang="cs-CZ" sz="1400" dirty="0">
                <a:solidFill>
                  <a:srgbClr val="00529C"/>
                </a:solidFill>
              </a:rPr>
              <a:t> </a:t>
            </a:r>
            <a:r>
              <a:rPr lang="cs-CZ" sz="1400" dirty="0"/>
              <a:t>(bankovní výpisy, pokladní doklady)</a:t>
            </a:r>
          </a:p>
          <a:p>
            <a:pPr lvl="0" algn="just"/>
            <a:endParaRPr lang="cs-CZ" sz="14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rgbClr val="00529C"/>
                </a:solidFill>
              </a:rPr>
              <a:t>Předávací protokoly</a:t>
            </a:r>
            <a:r>
              <a:rPr lang="cs-CZ" sz="1400" dirty="0"/>
              <a:t>, dodací listy</a:t>
            </a:r>
          </a:p>
          <a:p>
            <a:pPr lvl="0" algn="just"/>
            <a:endParaRPr lang="cs-CZ" sz="14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rgbClr val="00529C"/>
                </a:solidFill>
              </a:rPr>
              <a:t>Doložení ceny obvyklé</a:t>
            </a:r>
            <a:r>
              <a:rPr lang="cs-CZ" sz="1400" dirty="0">
                <a:solidFill>
                  <a:srgbClr val="00529C"/>
                </a:solidFill>
              </a:rPr>
              <a:t> </a:t>
            </a:r>
            <a:r>
              <a:rPr lang="cs-CZ" sz="1400" dirty="0"/>
              <a:t>– u výdajů nad 100 000 Kč, které nebyly realizovány formou VŘ, příjemce může být rovněž vyzván k doložení, pokud při kontrole vznikne pochybnost</a:t>
            </a:r>
          </a:p>
          <a:p>
            <a:pPr lvl="0" algn="just"/>
            <a:endParaRPr lang="cs-CZ" sz="14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rgbClr val="00529C"/>
                </a:solidFill>
              </a:rPr>
              <a:t>Smlouva/objednávka </a:t>
            </a:r>
            <a:r>
              <a:rPr lang="cs-CZ" sz="1400" dirty="0"/>
              <a:t>– u výdajů, které nebyly realizovány formou VŘ</a:t>
            </a:r>
          </a:p>
          <a:p>
            <a:pPr lvl="0" algn="just"/>
            <a:endParaRPr lang="cs-CZ" sz="14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rgbClr val="00529C"/>
                </a:solidFill>
              </a:rPr>
              <a:t>Smlouva o zřízení bankovního účtu/čestné prohlášení</a:t>
            </a:r>
            <a:r>
              <a:rPr lang="cs-CZ" sz="1400" dirty="0">
                <a:solidFill>
                  <a:srgbClr val="00529C"/>
                </a:solidFill>
              </a:rPr>
              <a:t> </a:t>
            </a:r>
            <a:r>
              <a:rPr lang="cs-CZ" sz="1400" dirty="0"/>
              <a:t>o bankovním účtu (viz příloha č. 32 Obecných pravidel pro žadatele a příjemce) – doložení v 1.ŽoP</a:t>
            </a:r>
          </a:p>
          <a:p>
            <a:pPr marL="457200" lvl="1" indent="0" algn="just">
              <a:spcBef>
                <a:spcPts val="0"/>
              </a:spcBef>
              <a:buNone/>
            </a:pPr>
            <a:r>
              <a:rPr lang="cs-CZ" sz="1200" b="0" dirty="0">
                <a:solidFill>
                  <a:schemeClr val="tx1"/>
                </a:solidFill>
              </a:rPr>
              <a:t>- Dle zákona č. 218/2000 Sb., o rozpočtových pravidlech a musí mít OSS, PO OSS, kraje a jimi zřizované organizace, obce a jimi zřizované organizace, svazky obcí a veřejné vysoké školy podílející se na realizaci vzdělávacích aktivit účet pro příjem podpory, otevřený v ČNB. </a:t>
            </a:r>
          </a:p>
          <a:p>
            <a:pPr marL="457200" lvl="1" indent="0" algn="just">
              <a:spcBef>
                <a:spcPts val="0"/>
              </a:spcBef>
              <a:buNone/>
            </a:pPr>
            <a:r>
              <a:rPr lang="cs-CZ" sz="1200" b="0" dirty="0">
                <a:solidFill>
                  <a:schemeClr val="tx1"/>
                </a:solidFill>
              </a:rPr>
              <a:t> - Příspěvkové organizaci, kraje, obce nebo svazku obcí je dotace poskytována prostřednictvím účtu zřizovatele.</a:t>
            </a:r>
          </a:p>
          <a:p>
            <a:pPr marL="457200" lvl="1" indent="0" algn="just">
              <a:spcBef>
                <a:spcPts val="0"/>
              </a:spcBef>
              <a:buNone/>
            </a:pPr>
            <a:r>
              <a:rPr lang="cs-CZ" sz="1200" b="0" dirty="0">
                <a:solidFill>
                  <a:schemeClr val="tx1"/>
                </a:solidFill>
              </a:rPr>
              <a:t>- Příjemce dokládá jak bankovní účet, na který požaduje poskytnout dotaci, tak bankovní účty, ze kterých byly provedeny úhrady předkládaných účetních/daňových dokladů k proplacení.</a:t>
            </a:r>
          </a:p>
        </p:txBody>
      </p:sp>
    </p:spTree>
    <p:extLst>
      <p:ext uri="{BB962C8B-B14F-4D97-AF65-F5344CB8AC3E}">
        <p14:creationId xmlns:p14="http://schemas.microsoft.com/office/powerpoint/2010/main" val="26446729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9" y="479653"/>
            <a:ext cx="7848036" cy="75789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Žádost o platbu </a:t>
            </a:r>
          </a:p>
          <a:p>
            <a:pPr algn="ctr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Povinné přílohy (II.)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obsah 1">
            <a:extLst>
              <a:ext uri="{FF2B5EF4-FFF2-40B4-BE49-F238E27FC236}">
                <a16:creationId xmlns:a16="http://schemas.microsoft.com/office/drawing/2014/main" id="{E15192B0-B463-4222-B55F-9C3B6AF9B511}"/>
              </a:ext>
            </a:extLst>
          </p:cNvPr>
          <p:cNvSpPr txBox="1">
            <a:spLocks/>
          </p:cNvSpPr>
          <p:nvPr/>
        </p:nvSpPr>
        <p:spPr>
          <a:xfrm>
            <a:off x="683568" y="1258349"/>
            <a:ext cx="7848037" cy="527667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rgbClr val="00529C"/>
                </a:solidFill>
              </a:rPr>
              <a:t>Výpis z účetní evidence</a:t>
            </a:r>
            <a:r>
              <a:rPr lang="cs-CZ" sz="1400" dirty="0">
                <a:solidFill>
                  <a:srgbClr val="00529C"/>
                </a:solidFill>
              </a:rPr>
              <a:t> </a:t>
            </a:r>
            <a:r>
              <a:rPr lang="cs-CZ" sz="1400" dirty="0"/>
              <a:t>- zaúčtování veškerých příjmů a výdajů projektu, z této sestavy musí být zřejmý způsob oddělení účetnictví projektu (např. formou analytických účtů) </a:t>
            </a:r>
          </a:p>
          <a:p>
            <a:pPr lvl="0" algn="just"/>
            <a:endParaRPr lang="cs-CZ" sz="14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rgbClr val="00529C"/>
                </a:solidFill>
              </a:rPr>
              <a:t>Informace o oddělení účetní/daňové evidence k projektu </a:t>
            </a:r>
            <a:r>
              <a:rPr lang="cs-CZ" sz="1400" dirty="0"/>
              <a:t>s jednoznačnou identifikací předmětu plnění vč. podpisových vzorů osob odpovědných za účetní případ a jeho zaúčtování a informaci, jakým způsobem má žadatel zajištěnou archivaci dokumentace dle Obecných pravidel pro žadatele a příjemce (např. formou jednoduché Vnitřní směrnice účtování projektu).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rgbClr val="00529C"/>
                </a:solidFill>
              </a:rPr>
              <a:t>Podklady prokazující dodržení pravidel pro publicitu</a:t>
            </a:r>
            <a:r>
              <a:rPr lang="cs-CZ" sz="1400" dirty="0">
                <a:solidFill>
                  <a:srgbClr val="00529C"/>
                </a:solidFill>
              </a:rPr>
              <a:t> </a:t>
            </a:r>
            <a:r>
              <a:rPr lang="cs-CZ" sz="1400" dirty="0"/>
              <a:t>(fotodokumentace, printscreen internetových stránek)</a:t>
            </a:r>
          </a:p>
          <a:p>
            <a:pPr algn="just"/>
            <a:endParaRPr lang="cs-CZ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rgbClr val="00529C"/>
                </a:solidFill>
              </a:rPr>
              <a:t>Fotodokumentaci</a:t>
            </a:r>
            <a:r>
              <a:rPr lang="cs-CZ" sz="1400" b="1" dirty="0"/>
              <a:t> </a:t>
            </a:r>
            <a:r>
              <a:rPr lang="cs-CZ" sz="1400" dirty="0"/>
              <a:t>z realizace projektu</a:t>
            </a:r>
          </a:p>
          <a:p>
            <a:pPr algn="just"/>
            <a:endParaRPr lang="cs-CZ" sz="1400" dirty="0"/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rgbClr val="00529C"/>
                </a:solidFill>
              </a:rPr>
              <a:t>DPH – přenesená daňová povinnost </a:t>
            </a:r>
            <a:r>
              <a:rPr lang="cs-CZ" sz="1400" dirty="0"/>
              <a:t>– doložení splnění daňové povinnosti (daňové přiznání, výpis   z evidence pro daňové účely/kontrolní hlášení, doklad o úhradě)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sz="1400" dirty="0"/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rgbClr val="00529C"/>
                </a:solidFill>
              </a:rPr>
              <a:t>Nákup nemovitostí </a:t>
            </a:r>
            <a:r>
              <a:rPr lang="cs-CZ" sz="1400" dirty="0"/>
              <a:t>(staveb a pozemků) – znalecký posudek ne starší 6 měsíců  před datem pořízení, doložení vlastnictví.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sz="1400" dirty="0"/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rgbClr val="00529C"/>
                </a:solidFill>
              </a:rPr>
              <a:t>Mzdové výdaje </a:t>
            </a:r>
            <a:r>
              <a:rPr lang="cs-CZ" sz="1400" dirty="0"/>
              <a:t>– rekapitulace mzdových výdajů, pracovní smlouvy/DPČ/DPP vč. pracovní náplně, </a:t>
            </a:r>
            <a:r>
              <a:rPr lang="cs-CZ" sz="1400" dirty="0" err="1"/>
              <a:t>timesheety</a:t>
            </a:r>
            <a:r>
              <a:rPr lang="cs-CZ" sz="1400" dirty="0"/>
              <a:t>/výkazy práce, doklady o výplatě a úhradě odvodů.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5912926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9" y="479653"/>
            <a:ext cx="7848036" cy="75789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Žádost o platbu </a:t>
            </a:r>
          </a:p>
          <a:p>
            <a:pPr algn="ctr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Povinné přílohy (III.)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obsah 1">
            <a:extLst>
              <a:ext uri="{FF2B5EF4-FFF2-40B4-BE49-F238E27FC236}">
                <a16:creationId xmlns:a16="http://schemas.microsoft.com/office/drawing/2014/main" id="{E15192B0-B463-4222-B55F-9C3B6AF9B511}"/>
              </a:ext>
            </a:extLst>
          </p:cNvPr>
          <p:cNvSpPr txBox="1">
            <a:spLocks/>
          </p:cNvSpPr>
          <p:nvPr/>
        </p:nvSpPr>
        <p:spPr>
          <a:xfrm>
            <a:off x="683568" y="1258349"/>
            <a:ext cx="7848037" cy="52766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cs-CZ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400" dirty="0"/>
              <a:t>Další případné přílohy vycházející ze specifik daných výzev (dle SPŽP)</a:t>
            </a:r>
          </a:p>
          <a:p>
            <a:pPr algn="just"/>
            <a:endParaRPr lang="cs-CZ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400" dirty="0"/>
              <a:t>v případě projektů s příjmy dle čl. 61 – přepočet finanční mezery v modulu CBA</a:t>
            </a:r>
          </a:p>
          <a:p>
            <a:pPr algn="just"/>
            <a:endParaRPr lang="cs-CZ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400" b="1" dirty="0"/>
              <a:t>Uvedení čísla smlouvy/objednávky </a:t>
            </a:r>
            <a:r>
              <a:rPr lang="cs-CZ" sz="1400" dirty="0"/>
              <a:t>– pokud není uvedeno na faktuře, nedopisovat na fakturu/daňový doklad ručně, ale okomentovat v „Popisu výdaje“ na „Soupisce dokladů“ provázanost smlouvy/objednávky s předkládanou fakturou.</a:t>
            </a:r>
          </a:p>
          <a:p>
            <a:pPr algn="just"/>
            <a:endParaRPr lang="cs-CZ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400" b="1" dirty="0"/>
              <a:t>Doklady z výběrového řízení </a:t>
            </a:r>
            <a:r>
              <a:rPr lang="cs-CZ" sz="1200" dirty="0"/>
              <a:t>– </a:t>
            </a:r>
            <a:r>
              <a:rPr lang="cs-CZ" sz="1400" dirty="0"/>
              <a:t>pokud již nebyly doloženy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9167373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9" y="479653"/>
            <a:ext cx="7848036" cy="75789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Žádost o platbu </a:t>
            </a:r>
          </a:p>
          <a:p>
            <a:pPr algn="ctr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Dokladování způsobilých výdajů (I.)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obsah 1">
            <a:extLst>
              <a:ext uri="{FF2B5EF4-FFF2-40B4-BE49-F238E27FC236}">
                <a16:creationId xmlns:a16="http://schemas.microsoft.com/office/drawing/2014/main" id="{E15192B0-B463-4222-B55F-9C3B6AF9B511}"/>
              </a:ext>
            </a:extLst>
          </p:cNvPr>
          <p:cNvSpPr txBox="1">
            <a:spLocks/>
          </p:cNvSpPr>
          <p:nvPr/>
        </p:nvSpPr>
        <p:spPr>
          <a:xfrm>
            <a:off x="683568" y="1258349"/>
            <a:ext cx="7848037" cy="52766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b="1" dirty="0"/>
              <a:t>Stavební práce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sz="1400" dirty="0"/>
              <a:t>Soupis skutečně provedených prací, tzv. </a:t>
            </a:r>
            <a:r>
              <a:rPr lang="cs-CZ" sz="1400" b="1" dirty="0"/>
              <a:t>čerpání</a:t>
            </a:r>
            <a:r>
              <a:rPr lang="cs-CZ" sz="1400" dirty="0"/>
              <a:t> (doložit jak v el. formátu, tak v .</a:t>
            </a:r>
            <a:r>
              <a:rPr lang="cs-CZ" sz="1400" dirty="0" err="1"/>
              <a:t>pdf</a:t>
            </a:r>
            <a:r>
              <a:rPr lang="cs-CZ" sz="1400" dirty="0"/>
              <a:t>)</a:t>
            </a:r>
          </a:p>
          <a:p>
            <a:pPr marL="914400" lvl="1" indent="-285750" algn="just">
              <a:lnSpc>
                <a:spcPct val="80000"/>
              </a:lnSpc>
              <a:spcBef>
                <a:spcPts val="264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cs-CZ" sz="1300" b="0" dirty="0">
                <a:solidFill>
                  <a:schemeClr val="tx1"/>
                </a:solidFill>
              </a:rPr>
              <a:t>Formou výstupu z rozpočtového softwaru, který je ve shodné struktuře a formátu jako byl smluvní rozpočet stavby, případně jiný rozpočet odsouhlasený CRR.</a:t>
            </a:r>
          </a:p>
          <a:p>
            <a:pPr marL="914400" lvl="1" indent="-285750" algn="just">
              <a:lnSpc>
                <a:spcPct val="80000"/>
              </a:lnSpc>
              <a:spcBef>
                <a:spcPts val="264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cs-CZ" sz="1300" b="0" dirty="0">
                <a:solidFill>
                  <a:schemeClr val="tx1"/>
                </a:solidFill>
              </a:rPr>
              <a:t>Nemá-li žadatel možnost vyhotovit tento elektronický výstup, vyplní údaje o čerpání dle skutečnosti podle jednotlivých faktur do dokumentu vygenerovaného zaměstnancem CRR s názvem „Čerpání“, který bude poskytnut žadateli na vyžádání ve formátu </a:t>
            </a:r>
            <a:r>
              <a:rPr lang="cs-CZ" sz="1300" b="0" dirty="0" err="1">
                <a:solidFill>
                  <a:schemeClr val="tx1"/>
                </a:solidFill>
              </a:rPr>
              <a:t>xls</a:t>
            </a:r>
            <a:r>
              <a:rPr lang="cs-CZ" sz="1300" b="0" dirty="0">
                <a:solidFill>
                  <a:schemeClr val="tx1"/>
                </a:solidFill>
              </a:rPr>
              <a:t>. </a:t>
            </a:r>
          </a:p>
          <a:p>
            <a:pPr marL="914400" lvl="1" indent="-285750" algn="just">
              <a:lnSpc>
                <a:spcPct val="80000"/>
              </a:lnSpc>
              <a:spcBef>
                <a:spcPts val="264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cs-CZ" sz="1300" b="0" dirty="0">
                <a:solidFill>
                  <a:schemeClr val="tx1"/>
                </a:solidFill>
              </a:rPr>
              <a:t>Tato povinnost se nevztahuje na stavební zakázky s předpokládanou hodnotou pod </a:t>
            </a:r>
            <a:r>
              <a:rPr lang="cs-CZ" sz="1300" dirty="0">
                <a:solidFill>
                  <a:schemeClr val="tx1"/>
                </a:solidFill>
              </a:rPr>
              <a:t>6</a:t>
            </a:r>
            <a:r>
              <a:rPr lang="cs-CZ" sz="1300" b="0" dirty="0">
                <a:solidFill>
                  <a:schemeClr val="tx1"/>
                </a:solidFill>
              </a:rPr>
              <a:t> mil Kč včetně (bez DPH).</a:t>
            </a:r>
          </a:p>
          <a:p>
            <a:pPr lvl="1" indent="0" algn="just">
              <a:lnSpc>
                <a:spcPct val="80000"/>
              </a:lnSpc>
              <a:spcBef>
                <a:spcPts val="264"/>
              </a:spcBef>
              <a:spcAft>
                <a:spcPts val="200"/>
              </a:spcAft>
              <a:buNone/>
            </a:pPr>
            <a:endParaRPr lang="cs-CZ" sz="1600" b="0" dirty="0">
              <a:solidFill>
                <a:schemeClr val="tx1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sz="1400" dirty="0"/>
              <a:t>Do první Zprávy o udržitelnosti příjemce dokládá:</a:t>
            </a:r>
          </a:p>
          <a:p>
            <a:pPr marL="914400" lvl="1" indent="-285750" algn="just">
              <a:lnSpc>
                <a:spcPct val="80000"/>
              </a:lnSpc>
              <a:spcBef>
                <a:spcPts val="264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cs-CZ" sz="1300" dirty="0">
                <a:solidFill>
                  <a:schemeClr val="tx1"/>
                </a:solidFill>
              </a:rPr>
              <a:t>kolaudační souhlas</a:t>
            </a:r>
          </a:p>
          <a:p>
            <a:pPr marL="914400" lvl="1" indent="-285750" algn="just">
              <a:lnSpc>
                <a:spcPct val="80000"/>
              </a:lnSpc>
              <a:spcBef>
                <a:spcPts val="264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cs-CZ" sz="1300" b="0" dirty="0">
                <a:solidFill>
                  <a:schemeClr val="tx1"/>
                </a:solidFill>
              </a:rPr>
              <a:t>rozhodnutí o povolení k předčasnému užívání stavby</a:t>
            </a:r>
          </a:p>
          <a:p>
            <a:pPr marL="914400" lvl="1" indent="-285750" algn="just">
              <a:lnSpc>
                <a:spcPct val="80000"/>
              </a:lnSpc>
              <a:spcBef>
                <a:spcPts val="264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cs-CZ" sz="1300" b="0" dirty="0">
                <a:solidFill>
                  <a:schemeClr val="tx1"/>
                </a:solidFill>
              </a:rPr>
              <a:t>rozhodnutí o povolení zkušebního provozu před vydáním kolaudačního souhlasu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4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A24565C-8B2E-48E7-82DE-82D0423BE9DF}"/>
              </a:ext>
            </a:extLst>
          </p:cNvPr>
          <p:cNvSpPr txBox="1"/>
          <p:nvPr/>
        </p:nvSpPr>
        <p:spPr>
          <a:xfrm>
            <a:off x="683569" y="4475551"/>
            <a:ext cx="7776863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/>
              <a:t> </a:t>
            </a:r>
            <a:r>
              <a:rPr lang="cs-CZ" sz="1600" b="1" dirty="0"/>
              <a:t>Nákup pozemků, staveb</a:t>
            </a:r>
            <a:endParaRPr lang="cs-CZ" sz="16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sz="1400" b="1" dirty="0"/>
              <a:t>Doložení vlastnictví </a:t>
            </a:r>
            <a:r>
              <a:rPr lang="cs-CZ" sz="1400" dirty="0"/>
              <a:t>(výpis z katastru nemovitostí, popř. návrh na vklad do katastru nemovitostí, vyrozumění katastrálního úřadu o zapsání vlastnického práva k pozemku nebo stavbě).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sz="1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Znalecký posudek</a:t>
            </a:r>
            <a:r>
              <a:rPr lang="cs-CZ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musí být vyhotoven dle zákona č. 151/1997 Sb., o oceňování majetku, ve znění pozdějších předpisů a </a:t>
            </a:r>
            <a:r>
              <a:rPr lang="cs-CZ" sz="1400" u="sn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nesmí být starší než 6 měsíců od pořízení majetku</a:t>
            </a:r>
            <a:r>
              <a:rPr lang="cs-CZ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Z posudku musí být jasně patrná cena. Rozhodným okamžikem pro posouzení časové platnosti znaleckého posudku je datum nabytí vlastnictví majetku“.</a:t>
            </a:r>
            <a:endParaRPr lang="cs-CZ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711680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9" y="479653"/>
            <a:ext cx="7848036" cy="75789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Žádost o platbu </a:t>
            </a:r>
          </a:p>
          <a:p>
            <a:pPr algn="ctr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Dokladování způsobilých výdajů (II.)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obsah 1">
            <a:extLst>
              <a:ext uri="{FF2B5EF4-FFF2-40B4-BE49-F238E27FC236}">
                <a16:creationId xmlns:a16="http://schemas.microsoft.com/office/drawing/2014/main" id="{E15192B0-B463-4222-B55F-9C3B6AF9B511}"/>
              </a:ext>
            </a:extLst>
          </p:cNvPr>
          <p:cNvSpPr txBox="1">
            <a:spLocks/>
          </p:cNvSpPr>
          <p:nvPr/>
        </p:nvSpPr>
        <p:spPr>
          <a:xfrm>
            <a:off x="683568" y="1258349"/>
            <a:ext cx="7848037" cy="5276675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900" b="1" dirty="0"/>
              <a:t>Osobní náklady členů projektového týmu </a:t>
            </a:r>
            <a:endParaRPr lang="cs-CZ" sz="1900" dirty="0"/>
          </a:p>
          <a:p>
            <a:pPr lvl="0"/>
            <a:endParaRPr lang="cs-CZ" sz="1600" u="sng" dirty="0"/>
          </a:p>
          <a:p>
            <a:pPr lvl="0"/>
            <a:r>
              <a:rPr lang="cs-CZ" sz="1600" u="sng" dirty="0"/>
              <a:t>Při prvním nárokování výdaje a při změně: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b="1" dirty="0"/>
              <a:t>pracovní smlouvy, DPČ, DPP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dirty="0"/>
              <a:t>pracovní náplně (pokud nejsou součástí pracovní smlouvy)</a:t>
            </a:r>
          </a:p>
          <a:p>
            <a:r>
              <a:rPr lang="cs-CZ" dirty="0"/>
              <a:t> </a:t>
            </a:r>
            <a:endParaRPr lang="cs-CZ" sz="2000" dirty="0"/>
          </a:p>
          <a:p>
            <a:pPr lvl="0"/>
            <a:r>
              <a:rPr lang="cs-CZ" sz="1600" u="sng" dirty="0"/>
              <a:t>Při každém nárokování výdaje: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b="1" dirty="0"/>
              <a:t>výkaz práce </a:t>
            </a:r>
            <a:r>
              <a:rPr lang="cs-CZ" sz="1600" dirty="0"/>
              <a:t>(</a:t>
            </a:r>
            <a:r>
              <a:rPr lang="cs-CZ" sz="1600" dirty="0" err="1"/>
              <a:t>timesheety</a:t>
            </a:r>
            <a:r>
              <a:rPr lang="cs-CZ" sz="1600" dirty="0"/>
              <a:t>, příloha č. 12 Obecných pravidel) dokládat v těchto případech: </a:t>
            </a:r>
          </a:p>
          <a:p>
            <a:pPr marL="768500" lvl="2" indent="-324000">
              <a:spcBef>
                <a:spcPts val="264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cs-CZ" sz="1400" dirty="0">
                <a:solidFill>
                  <a:schemeClr val="tx1"/>
                </a:solidFill>
              </a:rPr>
              <a:t>v pracovní náplni nebo pracovní smlouvě není jednoznačně stanoven pevný úvazek pro projekt nebo </a:t>
            </a:r>
          </a:p>
          <a:p>
            <a:pPr marL="768500" lvl="2" indent="-324000">
              <a:spcBef>
                <a:spcPts val="264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cs-CZ" sz="1400" dirty="0">
                <a:solidFill>
                  <a:schemeClr val="tx1"/>
                </a:solidFill>
              </a:rPr>
              <a:t>pracovník dostává mzdu ze dvou nebo více operačních programů</a:t>
            </a:r>
          </a:p>
          <a:p>
            <a:pPr marL="768500" lvl="2" indent="-324000">
              <a:spcBef>
                <a:spcPts val="264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cs-CZ" sz="1400" dirty="0">
                <a:solidFill>
                  <a:schemeClr val="tx1"/>
                </a:solidFill>
              </a:rPr>
              <a:t>u DPČ/DPP potvrzení zaměstnavatele o převzetí, nebo vykonání předmětu dohody, v případě doložení potvrzení není potřeba dokládat výkazy práce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b="1" dirty="0"/>
              <a:t>doklad o výplatě </a:t>
            </a:r>
            <a:r>
              <a:rPr lang="cs-CZ" sz="1600" dirty="0"/>
              <a:t>– prokázání vyplacení mzdových výdajů: </a:t>
            </a:r>
          </a:p>
          <a:p>
            <a:pPr marL="768500" lvl="2" indent="-324000">
              <a:spcBef>
                <a:spcPts val="264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cs-CZ" sz="1400" dirty="0"/>
              <a:t>výdajový pokladní doklad nebo </a:t>
            </a:r>
          </a:p>
          <a:p>
            <a:pPr marL="768500" lvl="2" indent="-324000">
              <a:spcBef>
                <a:spcPts val="264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cs-CZ" sz="1400" dirty="0"/>
              <a:t>výpis z účtu nebo </a:t>
            </a:r>
          </a:p>
          <a:p>
            <a:pPr marL="768500" lvl="2" indent="-324000">
              <a:spcBef>
                <a:spcPts val="264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cs-CZ" sz="1400" dirty="0"/>
              <a:t>čestné prohlášení zaměstnavatele o úhradě mzdových výdajů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sz="1600" dirty="0"/>
              <a:t>rekapitulace mzdových výdajů po jednotlivých zaměstnancích (příloha č. 13 Obecných pravidel)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sz="1600" dirty="0"/>
              <a:t>do Soupisky faktur v MS2014+ uvádět souhrnné částky za všechny zaměstnance (platy, sociální pojištění, zdravotní pojištění, FKSP atd.) v monitorovacím období, uvedené v Rekapitulaci mzdových výdajů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322141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9" y="479653"/>
            <a:ext cx="7848036" cy="75789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Žádost o platbu </a:t>
            </a:r>
          </a:p>
          <a:p>
            <a:pPr algn="ctr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Dokladování způsobilých výdajů (III.)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obsah 1">
            <a:extLst>
              <a:ext uri="{FF2B5EF4-FFF2-40B4-BE49-F238E27FC236}">
                <a16:creationId xmlns:a16="http://schemas.microsoft.com/office/drawing/2014/main" id="{E15192B0-B463-4222-B55F-9C3B6AF9B511}"/>
              </a:ext>
            </a:extLst>
          </p:cNvPr>
          <p:cNvSpPr txBox="1">
            <a:spLocks/>
          </p:cNvSpPr>
          <p:nvPr/>
        </p:nvSpPr>
        <p:spPr>
          <a:xfrm>
            <a:off x="683568" y="1258349"/>
            <a:ext cx="7848037" cy="527667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700" b="1" dirty="0"/>
              <a:t>Odvody, sociální a zdravotní pojištění placené zaměstnavatelem za zaměstnance, zákonné pojištění odpovědnosti</a:t>
            </a:r>
            <a:endParaRPr lang="cs-CZ" sz="17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sz="1500" dirty="0"/>
              <a:t>doklad o úhradě (bankovní výpis nebo čestné prohlášení o úhradě)</a:t>
            </a:r>
          </a:p>
          <a:p>
            <a:pPr algn="just"/>
            <a:r>
              <a:rPr lang="cs-CZ" sz="2000" dirty="0"/>
              <a:t> </a:t>
            </a:r>
          </a:p>
          <a:p>
            <a:pPr algn="just"/>
            <a:r>
              <a:rPr lang="cs-CZ" sz="1700" b="1" dirty="0"/>
              <a:t>Účetní doklady do 10 000 Kč </a:t>
            </a:r>
            <a:endParaRPr lang="cs-CZ" sz="17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sz="1500" dirty="0"/>
              <a:t>výdaje do 10 000 Kč lze uvést v Seznamu účetních dokladů (příloha č. 25 Obecných pravidel)   a nedokládat k nim faktury, paragony a další účetní doklady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sz="1500" dirty="0"/>
              <a:t>maximální limit pro začlenění do seznamu účetních dokladů je 10 000 Kč včetně DPH za jeden účetní doklad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sz="1500" dirty="0"/>
              <a:t>pro tyto výdaje platí povinnost předložit v případě kontroly originály příslušných účetních dokladů</a:t>
            </a:r>
          </a:p>
          <a:p>
            <a:pPr algn="just"/>
            <a:r>
              <a:rPr lang="cs-CZ" sz="2000" b="1" dirty="0"/>
              <a:t> </a:t>
            </a:r>
            <a:endParaRPr lang="cs-CZ" sz="2000" dirty="0"/>
          </a:p>
          <a:p>
            <a:pPr algn="just"/>
            <a:r>
              <a:rPr lang="cs-CZ" sz="1700" b="1" dirty="0"/>
              <a:t>DPH</a:t>
            </a:r>
            <a:endParaRPr lang="cs-CZ" sz="17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sz="1500" dirty="0"/>
              <a:t>při využití přenesené daňové povinnosti:</a:t>
            </a:r>
          </a:p>
          <a:p>
            <a:pPr marL="739775" lvl="1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300" b="0" dirty="0">
                <a:solidFill>
                  <a:schemeClr val="tx1"/>
                </a:solidFill>
              </a:rPr>
              <a:t>kopie daňového přiznání, </a:t>
            </a:r>
          </a:p>
          <a:p>
            <a:pPr marL="739775" lvl="1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300" b="0" dirty="0">
                <a:solidFill>
                  <a:schemeClr val="tx1"/>
                </a:solidFill>
              </a:rPr>
              <a:t>evidence pro daňové účely/kontrolního hlášení a </a:t>
            </a:r>
          </a:p>
          <a:p>
            <a:pPr marL="739775" lvl="1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300" b="0" dirty="0">
                <a:solidFill>
                  <a:schemeClr val="tx1"/>
                </a:solidFill>
              </a:rPr>
              <a:t>kopie výpisu z bankovního účtu jako doklad o úhradě daň. povinnosti OFS. (Obecná pravidla, kap. 11)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sz="1500" dirty="0"/>
              <a:t>DPH u smíšeného plnění (DPH stanovená koeficientem) se dokládá do soupisky v okamžiku, kdy je známa její skutečná výše na základě vypořádacího koeficientu, případně na základě odhadnutého koeficientu z minulého roku (</a:t>
            </a:r>
            <a:r>
              <a:rPr lang="cs-CZ" sz="1500" b="1" dirty="0">
                <a:solidFill>
                  <a:srgbClr val="FF0000"/>
                </a:solidFill>
              </a:rPr>
              <a:t>povinnost pro příjemce po zjištění skutečné výše koeficientu informovat depeší manažera projektu o případných změnách – při změně koeficientu se může jednat o nesrovnalost</a:t>
            </a:r>
            <a:r>
              <a:rPr lang="cs-CZ" sz="1500" dirty="0"/>
              <a:t>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7606350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823038" y="355510"/>
            <a:ext cx="7675009" cy="75789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Žádost o platbu</a:t>
            </a:r>
          </a:p>
          <a:p>
            <a:pPr algn="ctr"/>
            <a:r>
              <a:rPr lang="cs-CZ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Soupiska příjmů</a:t>
            </a:r>
            <a:endParaRPr lang="en-US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0AEBCB8D-B243-4327-B2AC-E7893AA82807}"/>
              </a:ext>
            </a:extLst>
          </p:cNvPr>
          <p:cNvSpPr txBox="1"/>
          <p:nvPr/>
        </p:nvSpPr>
        <p:spPr>
          <a:xfrm>
            <a:off x="683568" y="1232769"/>
            <a:ext cx="794870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cs-CZ" sz="1400" dirty="0"/>
              <a:t>Záložka Soupiska příjmů se na </a:t>
            </a:r>
            <a:r>
              <a:rPr lang="cs-CZ" sz="1400" dirty="0" err="1"/>
              <a:t>ŽoP</a:t>
            </a:r>
            <a:r>
              <a:rPr lang="cs-CZ" sz="1400" dirty="0"/>
              <a:t> zobrazuje jen pokud jste uvedli </a:t>
            </a:r>
            <a:r>
              <a:rPr lang="cs-CZ" sz="1400" b="1" dirty="0"/>
              <a:t>jiné peněžní příjmy (JPP) </a:t>
            </a:r>
            <a:r>
              <a:rPr lang="cs-CZ" sz="1400" dirty="0"/>
              <a:t>v projektové žádosti. Pokud nebyly JPP v žádosti uvedeny, pak se soupiska příjmů vůbec nezobrazuje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1400" dirty="0"/>
              <a:t>Na soupisku příjmů doplňte částku čistých jiných peněžních příjmů a přílohu č. 29 přiložte na záložku dokumenty.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1400" dirty="0"/>
              <a:t>Hodnota příjmů zde uvedených se rovná částce uváděné v poli JINÉ PENĚŽNÍ PŘÍJMY ve Zprávě o realizaci projektu, tj. soupiska má pouze jeden řádek zaznamenávající hodnotu čistých příjmů </a:t>
            </a:r>
          </a:p>
          <a:p>
            <a:pPr lvl="1"/>
            <a:endParaRPr lang="cs-CZ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Záložka </a:t>
            </a:r>
            <a:r>
              <a:rPr lang="cs-CZ" sz="1400" b="1" dirty="0"/>
              <a:t>Čestná prohlášení </a:t>
            </a:r>
            <a:r>
              <a:rPr lang="cs-CZ" sz="1400" dirty="0"/>
              <a:t>– nutno potvrdit zaškrtnutí checkboxu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B42FD41-DCB6-4506-AB69-B8751C3EA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317" y="5610450"/>
            <a:ext cx="2209800" cy="342900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41BB33D0-1531-44FF-91C2-8E8A66E9C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752" y="3448760"/>
            <a:ext cx="6690333" cy="30185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840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823038" y="355510"/>
            <a:ext cx="7675009" cy="75789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Žádost o platbu</a:t>
            </a:r>
          </a:p>
          <a:p>
            <a:pPr algn="ctr"/>
            <a:r>
              <a:rPr lang="cs-CZ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Souhrnná soupiska – naplnění (I.)</a:t>
            </a:r>
            <a:endParaRPr lang="en-US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0AEBCB8D-B243-4327-B2AC-E7893AA82807}"/>
              </a:ext>
            </a:extLst>
          </p:cNvPr>
          <p:cNvSpPr txBox="1"/>
          <p:nvPr/>
        </p:nvSpPr>
        <p:spPr>
          <a:xfrm>
            <a:off x="683568" y="1232769"/>
            <a:ext cx="794870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cs-CZ" sz="1400" dirty="0"/>
              <a:t>Po vyplnění všech údajů a vložení všech dokladů na záložku SD – Účetní/Daňové doklady  je nutno pro vyplnění souhrnné Soupisky kliknout na tlačítko </a:t>
            </a:r>
            <a:r>
              <a:rPr lang="cs-CZ" sz="1400" b="1" dirty="0"/>
              <a:t>Naplnit data z dokladů soupisky. </a:t>
            </a:r>
          </a:p>
          <a:p>
            <a:pPr algn="just"/>
            <a:endParaRPr lang="cs-CZ" sz="1400" b="1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1400" dirty="0"/>
              <a:t>Systém provede naplnění finančních dat – sečetly se částky požadovaných způsobilých výdajů. Křížové financování i paušální výdaje jsou v IROP nerelevantní.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D6D03A8-9A38-4FC6-BE5E-01E6A5FC1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880" y="2402320"/>
            <a:ext cx="6510239" cy="37468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633613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823038" y="355510"/>
            <a:ext cx="7675009" cy="75789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Žádost o platbu</a:t>
            </a:r>
          </a:p>
          <a:p>
            <a:pPr algn="ctr"/>
            <a:r>
              <a:rPr lang="cs-CZ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Souhrnná soupiska – naplnění (II.)</a:t>
            </a:r>
            <a:endParaRPr lang="en-US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0AEBCB8D-B243-4327-B2AC-E7893AA82807}"/>
              </a:ext>
            </a:extLst>
          </p:cNvPr>
          <p:cNvSpPr txBox="1"/>
          <p:nvPr/>
        </p:nvSpPr>
        <p:spPr>
          <a:xfrm>
            <a:off x="683568" y="1232769"/>
            <a:ext cx="79487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cs-CZ" sz="1400" dirty="0"/>
              <a:t>Po naplnění soupisky přejděte na záložku Žádost o platbu</a:t>
            </a:r>
          </a:p>
          <a:p>
            <a:pPr algn="just"/>
            <a:endParaRPr lang="cs-CZ" sz="1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1400" dirty="0"/>
              <a:t>Klikněte na tlačítko: „</a:t>
            </a:r>
            <a:r>
              <a:rPr lang="cs-CZ" sz="1400" b="1" dirty="0"/>
              <a:t>Naplnit data ze soupisky</a:t>
            </a:r>
            <a:r>
              <a:rPr lang="cs-CZ" sz="1400" dirty="0"/>
              <a:t>“.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cs-CZ" sz="1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1400" dirty="0"/>
              <a:t>Příjmy dle čl. 61 se do soupisky neuvádí, jejich výše je zohledněna automaticky.</a:t>
            </a:r>
          </a:p>
          <a:p>
            <a:pPr algn="just"/>
            <a:endParaRPr lang="cs-CZ" sz="1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1400" dirty="0"/>
              <a:t>Pokud budete provádět vložení dalších dokladů a úpravu dat, nutno znovu načíst data z dokladů soupisky a následně ze soupisky  tzn. proces načtení aktuálních údajů do </a:t>
            </a:r>
            <a:r>
              <a:rPr lang="cs-CZ" sz="1400" dirty="0" err="1"/>
              <a:t>ŽoP</a:t>
            </a:r>
            <a:r>
              <a:rPr lang="cs-CZ" sz="1400" dirty="0"/>
              <a:t> provést  vždy po změnách v dokladech.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1A90DF7-6679-4560-B681-ACC03C0F7E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38" y="3264094"/>
            <a:ext cx="7733610" cy="30465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30343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8EB5D2F-475B-0246-8AE6-0E20A0EAFCDD}"/>
              </a:ext>
            </a:extLst>
          </p:cNvPr>
          <p:cNvSpPr txBox="1">
            <a:spLocks/>
          </p:cNvSpPr>
          <p:nvPr/>
        </p:nvSpPr>
        <p:spPr>
          <a:xfrm>
            <a:off x="683568" y="448985"/>
            <a:ext cx="7856425" cy="9016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Žádost o platbu a Zpráva o realizaci </a:t>
            </a:r>
          </a:p>
          <a:p>
            <a:pPr algn="ctr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Předložení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obsah 1">
            <a:extLst>
              <a:ext uri="{FF2B5EF4-FFF2-40B4-BE49-F238E27FC236}">
                <a16:creationId xmlns:a16="http://schemas.microsoft.com/office/drawing/2014/main" id="{F211B060-1C81-4F42-A2BC-35A86C3FC30A}"/>
              </a:ext>
            </a:extLst>
          </p:cNvPr>
          <p:cNvSpPr txBox="1">
            <a:spLocks/>
          </p:cNvSpPr>
          <p:nvPr/>
        </p:nvSpPr>
        <p:spPr>
          <a:xfrm>
            <a:off x="394149" y="1499634"/>
            <a:ext cx="8066282" cy="5039277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0" indent="-342000" algn="just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sz="1900" dirty="0"/>
              <a:t>průběžnou/závěrečnou </a:t>
            </a:r>
            <a:r>
              <a:rPr lang="cs-CZ" sz="1900" dirty="0" err="1"/>
              <a:t>ZoR</a:t>
            </a:r>
            <a:r>
              <a:rPr lang="cs-CZ" sz="1900" dirty="0"/>
              <a:t> a </a:t>
            </a:r>
            <a:r>
              <a:rPr lang="cs-CZ" sz="1900" dirty="0" err="1"/>
              <a:t>ŽoP</a:t>
            </a:r>
            <a:r>
              <a:rPr lang="cs-CZ" sz="1900" dirty="0"/>
              <a:t> projektu před</a:t>
            </a:r>
            <a:r>
              <a:rPr lang="cs-CZ" altLang="cs-CZ" sz="1900" dirty="0"/>
              <a:t>loží příjemce </a:t>
            </a:r>
            <a:r>
              <a:rPr lang="en-US" altLang="cs-CZ" sz="1900" dirty="0"/>
              <a:t>v MS2014+</a:t>
            </a:r>
            <a:r>
              <a:rPr lang="cs-CZ" altLang="cs-CZ" sz="1900" dirty="0"/>
              <a:t> </a:t>
            </a:r>
            <a:r>
              <a:rPr lang="en-US" altLang="cs-CZ" sz="1900" b="1" dirty="0"/>
              <a:t>do 20 pd </a:t>
            </a:r>
            <a:r>
              <a:rPr lang="cs-CZ" altLang="cs-CZ" sz="1900" b="1" dirty="0"/>
              <a:t>od:</a:t>
            </a:r>
            <a:endParaRPr lang="cs-CZ" sz="1900" b="1" dirty="0"/>
          </a:p>
          <a:p>
            <a:pPr marL="1348650" lvl="1" indent="-342000" algn="just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cs-CZ" sz="1600" b="0" dirty="0">
                <a:solidFill>
                  <a:schemeClr val="tx1"/>
                </a:solidFill>
              </a:rPr>
              <a:t>ukončení etapy/projektu </a:t>
            </a:r>
          </a:p>
          <a:p>
            <a:pPr marL="1348650" lvl="1" indent="-342000" algn="just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cs-CZ" sz="1600" b="0" dirty="0">
                <a:solidFill>
                  <a:schemeClr val="tx1"/>
                </a:solidFill>
              </a:rPr>
              <a:t>vydání prvního právního aktu („PA“)</a:t>
            </a:r>
          </a:p>
          <a:p>
            <a:pPr marL="1348650" lvl="1" indent="-342000" algn="just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cs-CZ" sz="1600" b="0" dirty="0">
                <a:solidFill>
                  <a:schemeClr val="tx1"/>
                </a:solidFill>
              </a:rPr>
              <a:t>schválení žádosti o změnu (změna se týká dané etapy)  </a:t>
            </a:r>
          </a:p>
          <a:p>
            <a:pPr marL="1006650" lvl="1" indent="0" algn="just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None/>
              <a:defRPr/>
            </a:pPr>
            <a:endParaRPr lang="cs-CZ" sz="1100" b="0" dirty="0">
              <a:solidFill>
                <a:schemeClr val="tx1"/>
              </a:solidFill>
            </a:endParaRPr>
          </a:p>
          <a:p>
            <a:pPr marL="720000" indent="-342000" algn="just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sz="1900" dirty="0"/>
              <a:t>Před vydáním právního aktu může dojít k následujícím situacím:</a:t>
            </a:r>
          </a:p>
          <a:p>
            <a:pPr marL="1348650" lvl="1" indent="-342000" algn="just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cs-CZ" sz="1600" b="0" dirty="0">
                <a:solidFill>
                  <a:schemeClr val="tx1"/>
                </a:solidFill>
              </a:rPr>
              <a:t>u projektu byla ukončena více než jedna etapa před samotným vydáním prvního právního aktu </a:t>
            </a:r>
            <a:r>
              <a:rPr lang="cs-CZ" sz="1600" b="0" dirty="0">
                <a:solidFill>
                  <a:schemeClr val="tx1"/>
                </a:solidFill>
                <a:sym typeface="Wingdings" panose="05000000000000000000" pitchFamily="2" charset="2"/>
              </a:rPr>
              <a:t> příjemce</a:t>
            </a:r>
            <a:r>
              <a:rPr lang="cs-CZ" sz="1600" b="0" dirty="0">
                <a:solidFill>
                  <a:schemeClr val="tx1"/>
                </a:solidFill>
              </a:rPr>
              <a:t> musí nejpozději do 20 </a:t>
            </a:r>
            <a:r>
              <a:rPr lang="cs-CZ" sz="1600" b="0" dirty="0" err="1">
                <a:solidFill>
                  <a:schemeClr val="tx1"/>
                </a:solidFill>
              </a:rPr>
              <a:t>pd</a:t>
            </a:r>
            <a:r>
              <a:rPr lang="cs-CZ" sz="1600" b="0" dirty="0">
                <a:solidFill>
                  <a:schemeClr val="tx1"/>
                </a:solidFill>
              </a:rPr>
              <a:t> od vydání PA podat Žádost o změnu na sloučení etap; </a:t>
            </a:r>
          </a:p>
          <a:p>
            <a:pPr marL="1348650" lvl="1" indent="-342000" algn="just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cs-CZ" sz="1600" b="0" dirty="0">
                <a:solidFill>
                  <a:schemeClr val="tx1"/>
                </a:solidFill>
              </a:rPr>
              <a:t>nejsou realizovány plánované aktivity dle harmonogramu </a:t>
            </a:r>
            <a:r>
              <a:rPr lang="cs-CZ" sz="1600" b="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cs-CZ" sz="1600" b="0" dirty="0">
                <a:solidFill>
                  <a:schemeClr val="tx1"/>
                </a:solidFill>
              </a:rPr>
              <a:t> příjemce musí podat do 20 </a:t>
            </a:r>
            <a:r>
              <a:rPr lang="cs-CZ" sz="1600" b="0" dirty="0" err="1">
                <a:solidFill>
                  <a:schemeClr val="tx1"/>
                </a:solidFill>
              </a:rPr>
              <a:t>pd</a:t>
            </a:r>
            <a:r>
              <a:rPr lang="cs-CZ" sz="1600" b="0" dirty="0">
                <a:solidFill>
                  <a:schemeClr val="tx1"/>
                </a:solidFill>
              </a:rPr>
              <a:t> od vydání PA žádost o změnu na změnu harmonogramu projektu (posun termínu etapy x sloučení etap) – termín pro předložení žádosti o platbu začíná běžet od ukončení etapy podle nového harmonogramu</a:t>
            </a:r>
          </a:p>
          <a:p>
            <a:pPr marL="1348650" lvl="1" indent="-342000" algn="just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cs-CZ" sz="1600" b="0" dirty="0">
                <a:solidFill>
                  <a:schemeClr val="tx1"/>
                </a:solidFill>
              </a:rPr>
              <a:t>pokud se jedná o </a:t>
            </a:r>
            <a:r>
              <a:rPr lang="cs-CZ" sz="1600" b="0" dirty="0" err="1">
                <a:solidFill>
                  <a:schemeClr val="tx1"/>
                </a:solidFill>
              </a:rPr>
              <a:t>jednoetapový</a:t>
            </a:r>
            <a:r>
              <a:rPr lang="cs-CZ" sz="1600" b="0" dirty="0">
                <a:solidFill>
                  <a:schemeClr val="tx1"/>
                </a:solidFill>
              </a:rPr>
              <a:t> projekt, jehož etapa již skončila </a:t>
            </a:r>
            <a:r>
              <a:rPr lang="cs-CZ" sz="1600" b="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cs-CZ" sz="1600" b="0" dirty="0">
                <a:solidFill>
                  <a:schemeClr val="tx1"/>
                </a:solidFill>
              </a:rPr>
              <a:t>příjemce bude podávat </a:t>
            </a:r>
            <a:r>
              <a:rPr lang="cs-CZ" sz="1600" b="0" dirty="0" err="1">
                <a:solidFill>
                  <a:schemeClr val="tx1"/>
                </a:solidFill>
              </a:rPr>
              <a:t>ŽoP</a:t>
            </a:r>
            <a:r>
              <a:rPr lang="cs-CZ" sz="1600" b="0" dirty="0">
                <a:solidFill>
                  <a:schemeClr val="tx1"/>
                </a:solidFill>
              </a:rPr>
              <a:t> v řádném termínu 20pd od vydání právního aktu</a:t>
            </a:r>
          </a:p>
          <a:p>
            <a:pPr marL="1006650" lvl="1" indent="0" algn="just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None/>
              <a:defRPr/>
            </a:pPr>
            <a:endParaRPr lang="cs-CZ" sz="1100" b="0" dirty="0">
              <a:solidFill>
                <a:schemeClr val="tx1"/>
              </a:solidFill>
            </a:endParaRPr>
          </a:p>
          <a:p>
            <a:pPr marL="720000" indent="-342000" algn="just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sz="1900" dirty="0"/>
              <a:t>Vydání PA (= schválení) = datum a podpis Ministryně pro místní rozvoj ČR nebo jí pověřenou osobou</a:t>
            </a:r>
          </a:p>
          <a:p>
            <a:pPr marL="378000" algn="just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defRPr/>
            </a:pPr>
            <a:r>
              <a:rPr lang="cs-CZ" sz="1900" dirty="0"/>
              <a:t> </a:t>
            </a:r>
          </a:p>
          <a:p>
            <a:pPr marL="720000" indent="-342000" algn="just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sz="1900" dirty="0"/>
              <a:t>Průběžnou/závěrečnou </a:t>
            </a:r>
            <a:r>
              <a:rPr lang="cs-CZ" sz="1900" dirty="0" err="1"/>
              <a:t>ZoR</a:t>
            </a:r>
            <a:r>
              <a:rPr lang="cs-CZ" sz="1900" dirty="0"/>
              <a:t> a </a:t>
            </a:r>
            <a:r>
              <a:rPr lang="cs-CZ" sz="1900" dirty="0" err="1"/>
              <a:t>ŽoP</a:t>
            </a:r>
            <a:r>
              <a:rPr lang="cs-CZ" sz="1900" dirty="0"/>
              <a:t> projektu není možné podat v MS2014+ před datem vydání prvního PA</a:t>
            </a:r>
          </a:p>
          <a:p>
            <a:pPr marL="378000" algn="just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defRPr/>
            </a:pPr>
            <a:endParaRPr lang="cs-CZ" sz="1100" dirty="0"/>
          </a:p>
          <a:p>
            <a:pPr marL="720000" indent="-342000" algn="just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altLang="cs-CZ" sz="2100" dirty="0"/>
              <a:t>Další </a:t>
            </a:r>
            <a:r>
              <a:rPr lang="cs-CZ" altLang="cs-CZ" sz="2100" dirty="0" err="1"/>
              <a:t>ŽoP</a:t>
            </a:r>
            <a:r>
              <a:rPr lang="cs-CZ" altLang="cs-CZ" sz="2100" dirty="0"/>
              <a:t> a </a:t>
            </a:r>
            <a:r>
              <a:rPr lang="cs-CZ" altLang="cs-CZ" sz="2100" dirty="0" err="1"/>
              <a:t>ZoR</a:t>
            </a:r>
            <a:r>
              <a:rPr lang="cs-CZ" altLang="cs-CZ" sz="2100" dirty="0"/>
              <a:t> lze podat až po schválení předchozí </a:t>
            </a:r>
            <a:r>
              <a:rPr lang="cs-CZ" altLang="cs-CZ" sz="2100" dirty="0" err="1"/>
              <a:t>ŽoP</a:t>
            </a:r>
            <a:r>
              <a:rPr lang="cs-CZ" altLang="cs-CZ" sz="2100" dirty="0"/>
              <a:t> a </a:t>
            </a:r>
            <a:r>
              <a:rPr lang="cs-CZ" altLang="cs-CZ" sz="2100" dirty="0" err="1"/>
              <a:t>ZoR</a:t>
            </a:r>
            <a:r>
              <a:rPr lang="cs-CZ" altLang="cs-CZ" sz="2100" dirty="0"/>
              <a:t> ve druhém stupni (ŘO IROP)</a:t>
            </a:r>
          </a:p>
          <a:p>
            <a:pPr marL="720000" indent="-342000" algn="just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22940907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823038" y="355510"/>
            <a:ext cx="7675009" cy="75789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Žádost o platbu</a:t>
            </a:r>
          </a:p>
          <a:p>
            <a:pPr algn="ctr"/>
            <a:r>
              <a:rPr lang="cs-CZ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Souhrnná soupiska – naplnění – Veřejná podpora (III.)</a:t>
            </a:r>
            <a:endParaRPr lang="en-US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0AEBCB8D-B243-4327-B2AC-E7893AA82807}"/>
              </a:ext>
            </a:extLst>
          </p:cNvPr>
          <p:cNvSpPr txBox="1"/>
          <p:nvPr/>
        </p:nvSpPr>
        <p:spPr>
          <a:xfrm>
            <a:off x="686190" y="1232769"/>
            <a:ext cx="79487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1400" dirty="0"/>
              <a:t>U projektů s veřejnou podporou je nutné u každého dokladu na záložce SD-1 Účetní/daňové doklady (příp. SD-3 Cestovní náhrady) vyplnit pole „</a:t>
            </a:r>
            <a:r>
              <a:rPr lang="cs-CZ" sz="1400" b="1" dirty="0"/>
              <a:t>Druh veřejné podpory</a:t>
            </a:r>
            <a:r>
              <a:rPr lang="cs-CZ" sz="1400" dirty="0"/>
              <a:t>“. Po vyplnění soupisky je nutné stisknout tlačítko „Naplnit veřejnou podporu“ a veřejná podpora se následně vyplní automaticky.</a:t>
            </a: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12BEF180-C09B-4306-9BB8-752A65FD7776}"/>
              </a:ext>
            </a:extLst>
          </p:cNvPr>
          <p:cNvGrpSpPr/>
          <p:nvPr/>
        </p:nvGrpSpPr>
        <p:grpSpPr>
          <a:xfrm>
            <a:off x="1031846" y="2186875"/>
            <a:ext cx="6671481" cy="4169473"/>
            <a:chOff x="371129" y="1582444"/>
            <a:chExt cx="6876668" cy="4706222"/>
          </a:xfrm>
        </p:grpSpPr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AF1B5567-BFC3-4DAB-AE68-59D5A47CC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130" y="1582444"/>
              <a:ext cx="6876667" cy="270899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D66CF8FE-1D79-431D-8A00-06EE01E0E6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77" b="4020"/>
            <a:stretch/>
          </p:blipFill>
          <p:spPr>
            <a:xfrm>
              <a:off x="371129" y="4179822"/>
              <a:ext cx="6876667" cy="210884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11" name="Obdélník 10">
            <a:extLst>
              <a:ext uri="{FF2B5EF4-FFF2-40B4-BE49-F238E27FC236}">
                <a16:creationId xmlns:a16="http://schemas.microsoft.com/office/drawing/2014/main" id="{CE3106AC-283A-4DFC-B200-C68E7E8B6320}"/>
              </a:ext>
            </a:extLst>
          </p:cNvPr>
          <p:cNvSpPr/>
          <p:nvPr/>
        </p:nvSpPr>
        <p:spPr>
          <a:xfrm>
            <a:off x="1031845" y="5757414"/>
            <a:ext cx="6036206" cy="6955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61757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823038" y="355510"/>
            <a:ext cx="7675009" cy="75789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Žádost o platbu</a:t>
            </a:r>
          </a:p>
          <a:p>
            <a:pPr algn="ctr"/>
            <a:r>
              <a:rPr lang="cs-CZ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Souhrnná soupiska – naplnění – Import externí soupisky (IV.)</a:t>
            </a:r>
            <a:endParaRPr lang="en-US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0AEBCB8D-B243-4327-B2AC-E7893AA82807}"/>
              </a:ext>
            </a:extLst>
          </p:cNvPr>
          <p:cNvSpPr txBox="1"/>
          <p:nvPr/>
        </p:nvSpPr>
        <p:spPr>
          <a:xfrm>
            <a:off x="686190" y="1308270"/>
            <a:ext cx="79487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cs-CZ" sz="1400" dirty="0"/>
              <a:t>Pro urychlení zpracování průběžné žádosti o platbu, zejména při velkém množství dat.</a:t>
            </a:r>
          </a:p>
          <a:p>
            <a:pPr algn="just"/>
            <a:endParaRPr lang="cs-CZ" sz="1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1400" dirty="0"/>
              <a:t>Pokyny pro import externí soupisky jsou uvedeny v příloze </a:t>
            </a:r>
            <a:r>
              <a:rPr lang="cs-CZ" sz="1400" b="1" dirty="0"/>
              <a:t>P33a</a:t>
            </a:r>
            <a:r>
              <a:rPr lang="cs-CZ" sz="1400" dirty="0"/>
              <a:t>, prázdná i vzorově vyplněná soupiska je uvedena v příloze </a:t>
            </a:r>
            <a:r>
              <a:rPr lang="cs-CZ" sz="1400" b="1" dirty="0"/>
              <a:t>P33b Obecných pravidel.</a:t>
            </a:r>
          </a:p>
          <a:p>
            <a:pPr algn="just"/>
            <a:endParaRPr lang="cs-CZ" sz="1400" b="1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1400" dirty="0"/>
              <a:t>Import externí soupisky dokladů se provádí na záložce </a:t>
            </a:r>
            <a:r>
              <a:rPr lang="cs-CZ" sz="1400" b="1" dirty="0"/>
              <a:t>Souhrnná soupiska</a:t>
            </a:r>
            <a:r>
              <a:rPr lang="cs-CZ" sz="1400" dirty="0"/>
              <a:t>.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7676D27-13CA-415A-B3A6-714E6151C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38" y="2917396"/>
            <a:ext cx="7720106" cy="23173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1106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823038" y="355510"/>
            <a:ext cx="7675009" cy="75789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Žádost o platbu</a:t>
            </a:r>
          </a:p>
          <a:p>
            <a:pPr algn="ctr"/>
            <a:r>
              <a:rPr lang="cs-CZ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Souhrnná soupiska – naplnění – Import externí soupisky (V.)</a:t>
            </a:r>
            <a:endParaRPr lang="en-US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0AEBCB8D-B243-4327-B2AC-E7893AA82807}"/>
              </a:ext>
            </a:extLst>
          </p:cNvPr>
          <p:cNvSpPr txBox="1"/>
          <p:nvPr/>
        </p:nvSpPr>
        <p:spPr>
          <a:xfrm>
            <a:off x="686190" y="1308270"/>
            <a:ext cx="794870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cs-CZ" sz="1400" dirty="0"/>
              <a:t>Po stažení externí soupisky příjemce vyplní všechna relevantní data a soubor uloží do formátu .</a:t>
            </a:r>
            <a:r>
              <a:rPr lang="cs-CZ" sz="1400" dirty="0" err="1"/>
              <a:t>xml</a:t>
            </a:r>
            <a:r>
              <a:rPr lang="cs-CZ" sz="1400" dirty="0"/>
              <a:t>.</a:t>
            </a:r>
          </a:p>
          <a:p>
            <a:pPr algn="just"/>
            <a:endParaRPr lang="cs-CZ" sz="1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1400" dirty="0"/>
              <a:t>Tento soubor naimportuje do MS2014+ přes tlačítko Připojit a po nahrání přílohy následně stiskne </a:t>
            </a:r>
            <a:r>
              <a:rPr lang="cs-CZ" sz="1400" b="1" dirty="0"/>
              <a:t>Spustit import</a:t>
            </a:r>
            <a:r>
              <a:rPr lang="cs-CZ" sz="1400" dirty="0"/>
              <a:t>.</a:t>
            </a:r>
          </a:p>
          <a:p>
            <a:pPr algn="just"/>
            <a:endParaRPr lang="cs-CZ" sz="1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1400" dirty="0"/>
              <a:t>Po cca 5-10 minutách je dávka rozehrána a jsou naplněny záložky SD 1 – 3, Souhrnná soupiska a Žádost o platbu.</a:t>
            </a:r>
          </a:p>
          <a:p>
            <a:pPr algn="just"/>
            <a:endParaRPr lang="cs-CZ" sz="1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1400" dirty="0"/>
              <a:t>Externí excelovskou  soupisku lze kdykoli před podáním žádosti o platbu aktualizovat a postup opakovat – nutné postupovat v souladu s přílohou P33A OPŽP, aby nedošlo ke smazání dat.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B39306C-D3B7-4BEB-84ED-8846EA319B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2"/>
          <a:stretch/>
        </p:blipFill>
        <p:spPr bwMode="auto">
          <a:xfrm>
            <a:off x="914400" y="4027333"/>
            <a:ext cx="7583647" cy="17000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4661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823038" y="355510"/>
            <a:ext cx="7675009" cy="75789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Žádost o platbu</a:t>
            </a:r>
          </a:p>
          <a:p>
            <a:pPr algn="ctr"/>
            <a:r>
              <a:rPr lang="cs-CZ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Kontrola a finalizace</a:t>
            </a:r>
            <a:endParaRPr lang="en-US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0AEBCB8D-B243-4327-B2AC-E7893AA82807}"/>
              </a:ext>
            </a:extLst>
          </p:cNvPr>
          <p:cNvSpPr txBox="1"/>
          <p:nvPr/>
        </p:nvSpPr>
        <p:spPr>
          <a:xfrm>
            <a:off x="686190" y="1308270"/>
            <a:ext cx="7948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400" dirty="0"/>
              <a:t>V případě, že se částka na </a:t>
            </a:r>
            <a:r>
              <a:rPr lang="cs-CZ" sz="1400" dirty="0" err="1"/>
              <a:t>ŽoP</a:t>
            </a:r>
            <a:r>
              <a:rPr lang="cs-CZ" sz="1400" dirty="0"/>
              <a:t> nerovná přesné částce na finančním plánu, zobrazí se informativní hláška -  Na </a:t>
            </a:r>
            <a:r>
              <a:rPr lang="cs-CZ" sz="1400" dirty="0" err="1"/>
              <a:t>ŽoP</a:t>
            </a:r>
            <a:r>
              <a:rPr lang="cs-CZ" sz="1400" dirty="0"/>
              <a:t> je i přesto možno provést finalizaci.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C316494-CC96-4AB8-A66F-BAFB8CB696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r="5909" b="12667"/>
          <a:stretch/>
        </p:blipFill>
        <p:spPr bwMode="auto">
          <a:xfrm>
            <a:off x="2280951" y="2026352"/>
            <a:ext cx="4759179" cy="2462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3C5B64E0-177A-44E3-A3F8-E35E36C3DC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4172" r="3878"/>
          <a:stretch/>
        </p:blipFill>
        <p:spPr bwMode="auto">
          <a:xfrm>
            <a:off x="3267967" y="4648350"/>
            <a:ext cx="2785145" cy="1438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11129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823038" y="355510"/>
            <a:ext cx="7675009" cy="75789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Žádost o platbu</a:t>
            </a:r>
          </a:p>
          <a:p>
            <a:pPr algn="ctr"/>
            <a:r>
              <a:rPr lang="cs-CZ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Podpis</a:t>
            </a:r>
            <a:endParaRPr lang="en-US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0AEBCB8D-B243-4327-B2AC-E7893AA82807}"/>
              </a:ext>
            </a:extLst>
          </p:cNvPr>
          <p:cNvSpPr txBox="1"/>
          <p:nvPr/>
        </p:nvSpPr>
        <p:spPr>
          <a:xfrm>
            <a:off x="5612236" y="1308270"/>
            <a:ext cx="302265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/>
              <a:t>Po vložení elektronického podpisu  oprávněným uživatelem k této úloze se změní stav žádosti o platbu na Podepsaná</a:t>
            </a:r>
          </a:p>
          <a:p>
            <a:endParaRPr lang="cs-CZ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cs-CZ" sz="1400" dirty="0"/>
              <a:t>Nutno zajistit podpis dle zmocnění na záložce Přístup k projektu či Plné moci.</a:t>
            </a:r>
          </a:p>
          <a:p>
            <a:pPr marL="285750" indent="-285750">
              <a:buFont typeface="Arial" pitchFamily="34" charset="0"/>
              <a:buChar char="•"/>
            </a:pPr>
            <a:endParaRPr lang="cs-CZ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cs-CZ" sz="1400" dirty="0"/>
              <a:t>V tuto chvíli je </a:t>
            </a:r>
            <a:r>
              <a:rPr lang="cs-CZ" sz="1400" dirty="0" err="1"/>
              <a:t>ŽoP</a:t>
            </a:r>
            <a:r>
              <a:rPr lang="cs-CZ" sz="1400" dirty="0"/>
              <a:t> dokončena.</a:t>
            </a:r>
          </a:p>
          <a:p>
            <a:endParaRPr lang="cs-CZ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cs-CZ" sz="1400" dirty="0"/>
              <a:t>Podána bude ale až s vypracovanou a podepsanou Zprávou o realizaci projektu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3F9A9508-AC30-4F04-8516-2253C42C3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6664" y="1308270"/>
            <a:ext cx="4517508" cy="37752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CCFEDC28-E06B-4C3D-B9C8-A3FA539889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2472" r="4727"/>
          <a:stretch/>
        </p:blipFill>
        <p:spPr bwMode="auto">
          <a:xfrm>
            <a:off x="2483141" y="2902389"/>
            <a:ext cx="3129094" cy="1162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0F243754-5FE5-450B-8482-404D9EAF0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6664" y="5278364"/>
            <a:ext cx="6686550" cy="1152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90240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823038" y="355510"/>
            <a:ext cx="7675009" cy="75789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Žádost o platbu</a:t>
            </a:r>
          </a:p>
          <a:p>
            <a:pPr algn="ctr"/>
            <a:r>
              <a:rPr lang="cs-CZ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Podpis – nová podpisová komponenta</a:t>
            </a:r>
            <a:endParaRPr lang="en-US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0AEBCB8D-B243-4327-B2AC-E7893AA82807}"/>
              </a:ext>
            </a:extLst>
          </p:cNvPr>
          <p:cNvSpPr txBox="1"/>
          <p:nvPr/>
        </p:nvSpPr>
        <p:spPr>
          <a:xfrm>
            <a:off x="6635692" y="1185441"/>
            <a:ext cx="19992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>
                <a:solidFill>
                  <a:srgbClr val="000000"/>
                </a:solidFill>
                <a:latin typeface="+mj-lt"/>
              </a:rPr>
              <a:t>Postup instalace je uveden v FAQ -&gt; FAQ Elektronický podpis</a:t>
            </a:r>
          </a:p>
          <a:p>
            <a:endParaRPr lang="cs-CZ" sz="1400" dirty="0">
              <a:solidFill>
                <a:srgbClr val="000000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00000"/>
                </a:solidFill>
                <a:latin typeface="+mj-lt"/>
              </a:rPr>
              <a:t>Doporučujeme elektronický podpis vyzkoušet dopředu na níže uvedené adrese.</a:t>
            </a:r>
            <a:endParaRPr lang="cs-CZ" sz="1400" dirty="0">
              <a:latin typeface="+mj-lt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0505840-F8A5-42F3-B322-8B586B6510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8" r="1459"/>
          <a:stretch/>
        </p:blipFill>
        <p:spPr>
          <a:xfrm>
            <a:off x="620785" y="1185441"/>
            <a:ext cx="6014907" cy="45526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309E02FC-B514-4F85-9CBA-3946241D426E}"/>
              </a:ext>
            </a:extLst>
          </p:cNvPr>
          <p:cNvSpPr/>
          <p:nvPr/>
        </p:nvSpPr>
        <p:spPr>
          <a:xfrm>
            <a:off x="627767" y="5943061"/>
            <a:ext cx="80655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/>
              <a:t> Ověření funkčnosti podpisu  </a:t>
            </a:r>
            <a:r>
              <a:rPr lang="cs-CZ" sz="1400" dirty="0">
                <a:hlinkClick r:id="rId4"/>
              </a:rPr>
              <a:t>https://www.mssf.cz/testappbeta/check_client.aspx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8690905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823038" y="355510"/>
            <a:ext cx="7675009" cy="75789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Zpráva o realizaci</a:t>
            </a:r>
          </a:p>
          <a:p>
            <a:pPr algn="ctr"/>
            <a:r>
              <a:rPr lang="cs-CZ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Finalizace a podpis</a:t>
            </a:r>
            <a:endParaRPr lang="en-US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0AEBCB8D-B243-4327-B2AC-E7893AA82807}"/>
              </a:ext>
            </a:extLst>
          </p:cNvPr>
          <p:cNvSpPr txBox="1"/>
          <p:nvPr/>
        </p:nvSpPr>
        <p:spPr>
          <a:xfrm>
            <a:off x="5989740" y="1185441"/>
            <a:ext cx="264515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Po vyplnění všech polí použijte </a:t>
            </a:r>
            <a:r>
              <a:rPr lang="cs-CZ" sz="1400" b="1" dirty="0"/>
              <a:t>tlačítko Kontrola</a:t>
            </a:r>
            <a:r>
              <a:rPr lang="cs-CZ" sz="1400" dirty="0"/>
              <a:t>.</a:t>
            </a:r>
          </a:p>
          <a:p>
            <a:pPr>
              <a:buFont typeface="Arial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Pokud již systém chybu nehlásí, je možno </a:t>
            </a:r>
            <a:r>
              <a:rPr lang="cs-CZ" sz="1400" dirty="0" err="1"/>
              <a:t>ZoR</a:t>
            </a:r>
            <a:r>
              <a:rPr lang="cs-CZ" sz="1400" dirty="0"/>
              <a:t> finalizovat</a:t>
            </a:r>
          </a:p>
          <a:p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Předtím však musí být vyplněna </a:t>
            </a:r>
            <a:r>
              <a:rPr lang="cs-CZ" sz="1400" dirty="0" err="1"/>
              <a:t>ŽoP</a:t>
            </a:r>
            <a:r>
              <a:rPr lang="cs-CZ" sz="1400" dirty="0"/>
              <a:t>, musí být i finalizována a podepsána</a:t>
            </a:r>
          </a:p>
          <a:p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Po podpisu </a:t>
            </a:r>
            <a:r>
              <a:rPr lang="cs-CZ" sz="1400" dirty="0" err="1"/>
              <a:t>ŽoP</a:t>
            </a:r>
            <a:r>
              <a:rPr lang="cs-CZ" sz="1400" dirty="0"/>
              <a:t> je možné finalizovat a podepsat </a:t>
            </a:r>
            <a:r>
              <a:rPr lang="cs-CZ" sz="1400" dirty="0" err="1"/>
              <a:t>ZoR</a:t>
            </a:r>
            <a:endParaRPr lang="cs-CZ" sz="1400" dirty="0">
              <a:latin typeface="+mj-lt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6D49EB53-D6D9-4F43-BA6A-9037F24006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b="5364"/>
          <a:stretch/>
        </p:blipFill>
        <p:spPr bwMode="auto">
          <a:xfrm>
            <a:off x="627767" y="1185441"/>
            <a:ext cx="5276850" cy="16906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5A54E94D-D5FC-4361-B196-B851261CBD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b="10519"/>
          <a:stretch/>
        </p:blipFill>
        <p:spPr bwMode="auto">
          <a:xfrm>
            <a:off x="627767" y="2983567"/>
            <a:ext cx="4248150" cy="15161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6906D565-C424-4250-8C7F-B44B9A952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7767" y="4593632"/>
            <a:ext cx="7922750" cy="16427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04248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823038" y="355510"/>
            <a:ext cx="7675009" cy="75789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Zpráva o realizaci</a:t>
            </a:r>
          </a:p>
          <a:p>
            <a:pPr algn="ctr"/>
            <a:r>
              <a:rPr lang="cs-CZ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Finalizace a podpis</a:t>
            </a:r>
            <a:endParaRPr lang="en-US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0AEBCB8D-B243-4327-B2AC-E7893AA82807}"/>
              </a:ext>
            </a:extLst>
          </p:cNvPr>
          <p:cNvSpPr txBox="1"/>
          <p:nvPr/>
        </p:nvSpPr>
        <p:spPr>
          <a:xfrm>
            <a:off x="823038" y="1113408"/>
            <a:ext cx="7884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Po úspěšné finalizaci a podepsání doporučujeme zkontrolovat, že je </a:t>
            </a:r>
            <a:r>
              <a:rPr lang="cs-CZ" sz="1400" dirty="0" err="1"/>
              <a:t>ZoR</a:t>
            </a:r>
            <a:r>
              <a:rPr lang="cs-CZ" sz="1400" dirty="0"/>
              <a:t> i </a:t>
            </a:r>
            <a:r>
              <a:rPr lang="cs-CZ" sz="1400" dirty="0" err="1"/>
              <a:t>ŽoP</a:t>
            </a:r>
            <a:r>
              <a:rPr lang="cs-CZ" sz="1400" dirty="0"/>
              <a:t> podána (zaregistrována)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FC1C8A86-5E88-404C-BCE9-A93D5DBB71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b="4567"/>
          <a:stretch/>
        </p:blipFill>
        <p:spPr bwMode="auto">
          <a:xfrm>
            <a:off x="3862952" y="1526136"/>
            <a:ext cx="4705350" cy="18089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7CA33EF2-7F8E-49B3-BEEF-33474DACDE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r="2601" b="14234"/>
          <a:stretch/>
        </p:blipFill>
        <p:spPr bwMode="auto">
          <a:xfrm>
            <a:off x="823038" y="3448463"/>
            <a:ext cx="6967192" cy="11028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8CB2DE3F-B39A-4DF5-BCC7-19B0825DDC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t="8363" b="22205"/>
          <a:stretch/>
        </p:blipFill>
        <p:spPr bwMode="auto">
          <a:xfrm>
            <a:off x="2520266" y="5047323"/>
            <a:ext cx="4103467" cy="826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B296A039-95C8-4CDF-8EF4-1AEFCF7F25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/>
          <a:srcRect t="6432" b="27806"/>
          <a:stretch/>
        </p:blipFill>
        <p:spPr bwMode="auto">
          <a:xfrm>
            <a:off x="2393516" y="5943130"/>
            <a:ext cx="4356965" cy="826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5AB95EF7-7960-4CB9-9903-11B9072A6990}"/>
              </a:ext>
            </a:extLst>
          </p:cNvPr>
          <p:cNvSpPr txBox="1"/>
          <p:nvPr/>
        </p:nvSpPr>
        <p:spPr>
          <a:xfrm>
            <a:off x="718175" y="4657975"/>
            <a:ext cx="7884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Pokud není naplánována další ZOR v harmonogramu či žádná platba ve finanční plánu, nelze je zpracovat</a:t>
            </a:r>
          </a:p>
        </p:txBody>
      </p:sp>
    </p:spTree>
    <p:extLst>
      <p:ext uri="{BB962C8B-B14F-4D97-AF65-F5344CB8AC3E}">
        <p14:creationId xmlns:p14="http://schemas.microsoft.com/office/powerpoint/2010/main" val="279082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9" y="479653"/>
            <a:ext cx="7848036" cy="75789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Žádost o platbu a Zpráva o realizaci</a:t>
            </a:r>
          </a:p>
          <a:p>
            <a:pPr algn="ctr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Postup kontroly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Zástupný symbol pro obsah 7">
            <a:extLst>
              <a:ext uri="{FF2B5EF4-FFF2-40B4-BE49-F238E27FC236}">
                <a16:creationId xmlns:a16="http://schemas.microsoft.com/office/drawing/2014/main" id="{19187AA9-062A-48ED-BEA1-D56E0CCFEF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6641131"/>
              </p:ext>
            </p:extLst>
          </p:nvPr>
        </p:nvGraphicFramePr>
        <p:xfrm>
          <a:off x="612395" y="1237552"/>
          <a:ext cx="7961220" cy="5000108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4340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139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Činnost</a:t>
                      </a:r>
                    </a:p>
                  </a:txBody>
                  <a:tcPr marL="48941" marR="489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Max. počet pracovních dnů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41" marR="489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Max. počet </a:t>
                      </a:r>
                      <a:r>
                        <a:rPr lang="cs-CZ" sz="1200" u="sng" dirty="0">
                          <a:effectLst/>
                        </a:rPr>
                        <a:t>pracovních dnů </a:t>
                      </a:r>
                      <a:r>
                        <a:rPr lang="cs-CZ" sz="1200" dirty="0">
                          <a:effectLst/>
                        </a:rPr>
                        <a:t>od předložení </a:t>
                      </a:r>
                      <a:r>
                        <a:rPr lang="cs-CZ" sz="1200" dirty="0" err="1">
                          <a:effectLst/>
                        </a:rPr>
                        <a:t>ŽoP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41" marR="4894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4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Předložení </a:t>
                      </a:r>
                      <a:r>
                        <a:rPr lang="cs-CZ" sz="1200" dirty="0" err="1">
                          <a:effectLst/>
                        </a:rPr>
                        <a:t>ŽoP</a:t>
                      </a:r>
                      <a:r>
                        <a:rPr lang="cs-CZ" sz="1200" dirty="0">
                          <a:effectLst/>
                        </a:rPr>
                        <a:t> na CRR od ukončení etapy. 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41" marR="489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20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41" marR="489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__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41" marR="4894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121">
                <a:tc gridSpan="3"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cs-CZ" sz="7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41" marR="48941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2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Administrativní ověření </a:t>
                      </a:r>
                      <a:r>
                        <a:rPr lang="cs-CZ" sz="1200" dirty="0" err="1">
                          <a:effectLst/>
                        </a:rPr>
                        <a:t>ŽoP</a:t>
                      </a:r>
                      <a:r>
                        <a:rPr lang="cs-CZ" sz="1200" dirty="0">
                          <a:effectLst/>
                        </a:rPr>
                        <a:t> na CRR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41" marR="489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48941" marR="489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strike="noStrike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20</a:t>
                      </a:r>
                      <a:endParaRPr lang="cs-CZ" sz="1200" strike="noStrike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8941" marR="4894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8836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0" dirty="0">
                          <a:effectLst/>
                        </a:rPr>
                        <a:t>Příjemce může být v průběhu administrativního ověření </a:t>
                      </a:r>
                      <a:r>
                        <a:rPr lang="cs-CZ" sz="1100" b="0" dirty="0" err="1">
                          <a:effectLst/>
                        </a:rPr>
                        <a:t>ZoR</a:t>
                      </a:r>
                      <a:r>
                        <a:rPr lang="cs-CZ" sz="1100" b="0" dirty="0">
                          <a:effectLst/>
                        </a:rPr>
                        <a:t> a </a:t>
                      </a:r>
                      <a:r>
                        <a:rPr lang="cs-CZ" sz="1100" b="0" dirty="0" err="1">
                          <a:effectLst/>
                        </a:rPr>
                        <a:t>ŽoP</a:t>
                      </a:r>
                      <a:r>
                        <a:rPr lang="cs-CZ" sz="1100" b="0" dirty="0">
                          <a:effectLst/>
                        </a:rPr>
                        <a:t> vyzván k doplnění </a:t>
                      </a:r>
                      <a:r>
                        <a:rPr lang="cs-CZ" sz="1100" b="0" dirty="0" err="1">
                          <a:effectLst/>
                        </a:rPr>
                        <a:t>ZoR</a:t>
                      </a:r>
                      <a:r>
                        <a:rPr lang="cs-CZ" sz="1100" b="0" dirty="0">
                          <a:effectLst/>
                        </a:rPr>
                        <a:t> a </a:t>
                      </a:r>
                      <a:r>
                        <a:rPr lang="cs-CZ" sz="1100" b="0" dirty="0" err="1">
                          <a:effectLst/>
                        </a:rPr>
                        <a:t>ŽoP</a:t>
                      </a:r>
                      <a:r>
                        <a:rPr lang="cs-CZ" sz="1100" b="0" dirty="0">
                          <a:effectLst/>
                        </a:rPr>
                        <a:t> (max. lhůta k doplnění je stanovena v zaslané výzvě); </a:t>
                      </a:r>
                      <a:r>
                        <a:rPr lang="cs-CZ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počet výzev zasílaných příjemci k doplnění je neomezený, nicméně </a:t>
                      </a:r>
                      <a:r>
                        <a:rPr lang="cs-CZ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celková lhůta k doplnění nesmí ze strany příjemce překročit 20 pracovních dnů </a:t>
                      </a:r>
                      <a:r>
                        <a:rPr lang="cs-CZ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(u výjimečných případů je možné si požádat o prodloužení lhůty o 10 pracovních dnů - celková lhůta nesmí překročit 30 pracovních dnů). </a:t>
                      </a:r>
                    </a:p>
                  </a:txBody>
                  <a:tcPr marL="48941" marR="48941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5233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0" dirty="0">
                          <a:effectLst/>
                        </a:rPr>
                        <a:t>Schválení </a:t>
                      </a:r>
                      <a:r>
                        <a:rPr lang="cs-CZ" sz="1100" b="0" dirty="0" err="1">
                          <a:effectLst/>
                        </a:rPr>
                        <a:t>ŽoP</a:t>
                      </a:r>
                      <a:r>
                        <a:rPr lang="cs-CZ" sz="1100" b="0" dirty="0">
                          <a:effectLst/>
                        </a:rPr>
                        <a:t> v 1. stupni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100" b="0" dirty="0">
                          <a:effectLst/>
                        </a:rPr>
                        <a:t>u průběžné </a:t>
                      </a:r>
                      <a:r>
                        <a:rPr lang="cs-CZ" sz="1100" b="0" dirty="0" err="1">
                          <a:effectLst/>
                        </a:rPr>
                        <a:t>ŽoP</a:t>
                      </a:r>
                      <a:r>
                        <a:rPr lang="cs-CZ" sz="1100" b="0" dirty="0">
                          <a:effectLst/>
                        </a:rPr>
                        <a:t> nastavení stavu PP37 – „Projekt v plné (fyzické i finanční) realizaci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100" b="0" dirty="0">
                          <a:effectLst/>
                        </a:rPr>
                        <a:t>u závěrečné </a:t>
                      </a:r>
                      <a:r>
                        <a:rPr lang="cs-CZ" sz="1100" b="0" dirty="0" err="1">
                          <a:effectLst/>
                        </a:rPr>
                        <a:t>ŽoP</a:t>
                      </a:r>
                      <a:r>
                        <a:rPr lang="cs-CZ" sz="1100" b="0" dirty="0">
                          <a:effectLst/>
                        </a:rPr>
                        <a:t> nastavení stavu PP40 – „Projekt fyzicky ukončen“</a:t>
                      </a:r>
                      <a:endParaRPr lang="cs-CZ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941" marR="48941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2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Administrativní ověření </a:t>
                      </a:r>
                      <a:r>
                        <a:rPr lang="cs-CZ" sz="1200" dirty="0" err="1">
                          <a:effectLst/>
                        </a:rPr>
                        <a:t>ŽoP</a:t>
                      </a:r>
                      <a:r>
                        <a:rPr lang="cs-CZ" sz="1200" dirty="0">
                          <a:effectLst/>
                        </a:rPr>
                        <a:t> na MMR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41" marR="4894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20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41" marR="4894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40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41" marR="4894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736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effectLst/>
                        </a:rPr>
                        <a:t>Schválení </a:t>
                      </a:r>
                      <a:r>
                        <a:rPr lang="cs-CZ" sz="1200" b="0" dirty="0" err="1">
                          <a:effectLst/>
                        </a:rPr>
                        <a:t>ŽoP</a:t>
                      </a:r>
                      <a:r>
                        <a:rPr lang="cs-CZ" sz="1200" b="0" dirty="0">
                          <a:effectLst/>
                        </a:rPr>
                        <a:t> v 2. stupni – příjemce je informován depeší o ukončení kontroly </a:t>
                      </a:r>
                      <a:r>
                        <a:rPr lang="cs-CZ" sz="1200" b="0" dirty="0" err="1">
                          <a:effectLst/>
                        </a:rPr>
                        <a:t>ŽoP</a:t>
                      </a:r>
                      <a:endParaRPr lang="cs-CZ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41" marR="48941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736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effectLst/>
                        </a:rPr>
                        <a:t>Bezprostředně se schválením </a:t>
                      </a:r>
                      <a:r>
                        <a:rPr lang="cs-CZ" sz="1200" b="0" dirty="0" err="1">
                          <a:effectLst/>
                        </a:rPr>
                        <a:t>ŽoP</a:t>
                      </a:r>
                      <a:r>
                        <a:rPr lang="cs-CZ" sz="1200" b="0" dirty="0">
                          <a:effectLst/>
                        </a:rPr>
                        <a:t> v 2. stupni je vystaven Pokyn k platbě, který je uložen do příloh žádosti o platbu.</a:t>
                      </a:r>
                      <a:endParaRPr lang="cs-CZ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41" marR="48941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3407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Pokud schválené částky neodpovídají finančnímu plánu, bude příjemce vyzván k</a:t>
                      </a:r>
                      <a:r>
                        <a:rPr lang="cs-CZ" sz="1200" b="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předložení žádosti o změnu na úpravu rozpočtu.</a:t>
                      </a:r>
                      <a:endParaRPr lang="cs-CZ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41" marR="48941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87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Proplacení na účet příjemce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41" marR="4894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max. 5 pracovních dnů od předání Pokynu k platbě na OÚFS</a:t>
                      </a:r>
                    </a:p>
                  </a:txBody>
                  <a:tcPr marL="48941" marR="489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41" marR="48941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94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effectLst/>
                        </a:rPr>
                        <a:t>Maximální lhůta pro administraci žádosti o platbu a proplacení</a:t>
                      </a:r>
                      <a:endParaRPr lang="cs-CZ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41" marR="489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41" marR="489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strike="noStrike" dirty="0">
                          <a:effectLst/>
                        </a:rPr>
                        <a:t>90 </a:t>
                      </a:r>
                      <a:endParaRPr lang="cs-CZ" sz="1200" strike="noStrike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41" marR="48941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2073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U závěrečné </a:t>
                      </a:r>
                      <a:r>
                        <a:rPr lang="cs-CZ" sz="1200" dirty="0" err="1">
                          <a:effectLst/>
                        </a:rPr>
                        <a:t>ŽoP</a:t>
                      </a:r>
                      <a:r>
                        <a:rPr lang="cs-CZ" sz="1200" dirty="0">
                          <a:effectLst/>
                        </a:rPr>
                        <a:t> – nastavení stavu PP41 – „Projekt finančně ukončen ze strany ŘO“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41" marR="48941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1736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effectLst/>
                        </a:rPr>
                        <a:t>Od data nastavení stavu PP41 </a:t>
                      </a:r>
                      <a:r>
                        <a:rPr lang="cs-CZ" sz="1200" b="0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začíná</a:t>
                      </a:r>
                      <a:r>
                        <a:rPr lang="cs-CZ" sz="1200" b="0" strike="noStrike" baseline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cs-CZ" sz="1200" b="0" dirty="0">
                          <a:effectLst/>
                        </a:rPr>
                        <a:t>pětiletá doba udržitelnosti projektu.</a:t>
                      </a:r>
                      <a:endParaRPr lang="cs-CZ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41" marR="48941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12766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9" y="479653"/>
            <a:ext cx="7848036" cy="75789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Žádost o platbu a Zpráva o realizaci</a:t>
            </a:r>
          </a:p>
          <a:p>
            <a:pPr algn="ctr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Vrácení k dopracování (I.)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6611D177-4C10-46EA-97AF-7F6F2DC2C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235" y="2692480"/>
            <a:ext cx="7298422" cy="13052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ástupný symbol pro obsah 1">
            <a:extLst>
              <a:ext uri="{FF2B5EF4-FFF2-40B4-BE49-F238E27FC236}">
                <a16:creationId xmlns:a16="http://schemas.microsoft.com/office/drawing/2014/main" id="{2DF8E456-65BB-40E8-9DCC-A3518886CE01}"/>
              </a:ext>
            </a:extLst>
          </p:cNvPr>
          <p:cNvSpPr txBox="1">
            <a:spLocks/>
          </p:cNvSpPr>
          <p:nvPr/>
        </p:nvSpPr>
        <p:spPr>
          <a:xfrm>
            <a:off x="757374" y="1346222"/>
            <a:ext cx="7700425" cy="12375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itchFamily="34" charset="0"/>
              <a:buChar char="•"/>
            </a:pPr>
            <a:r>
              <a:rPr lang="cs-CZ" sz="1400" dirty="0"/>
              <a:t>V případě, že bude třeba některé údaje vysvětlit, doplnit či opravit, bude Vám </a:t>
            </a:r>
            <a:r>
              <a:rPr lang="cs-CZ" sz="1400" dirty="0" err="1"/>
              <a:t>ZoR</a:t>
            </a:r>
            <a:r>
              <a:rPr lang="cs-CZ" sz="1400" dirty="0"/>
              <a:t>/</a:t>
            </a:r>
            <a:r>
              <a:rPr lang="cs-CZ" sz="1400" dirty="0" err="1"/>
              <a:t>ŽoP</a:t>
            </a:r>
            <a:r>
              <a:rPr lang="cs-CZ" sz="1400" dirty="0"/>
              <a:t> nebo modul Veřejné zakázky vrácen k doplnění.</a:t>
            </a:r>
          </a:p>
          <a:p>
            <a:pPr algn="just"/>
            <a:endParaRPr lang="cs-CZ" sz="1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1400" dirty="0"/>
              <a:t>Žádost o platbu v IS KP14+ je v tomto případě ve stavu VRÁCENÁ K DOPRACOVÁNÍ.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cs-CZ" sz="1400" dirty="0"/>
          </a:p>
          <a:p>
            <a:pPr marL="285750" indent="-285750" algn="just">
              <a:buFont typeface="Arial" pitchFamily="34" charset="0"/>
              <a:buChar char="•"/>
            </a:pPr>
            <a:endParaRPr lang="cs-CZ" sz="1400" dirty="0"/>
          </a:p>
          <a:p>
            <a:pPr marL="285750" indent="-285750" algn="just">
              <a:buFont typeface="Arial" pitchFamily="34" charset="0"/>
              <a:buChar char="•"/>
            </a:pPr>
            <a:endParaRPr lang="cs-CZ" sz="1400" dirty="0"/>
          </a:p>
          <a:p>
            <a:pPr marL="285750" indent="-285750" algn="just">
              <a:buFont typeface="Arial" pitchFamily="34" charset="0"/>
              <a:buChar char="•"/>
            </a:pPr>
            <a:endParaRPr lang="cs-CZ" sz="1400" dirty="0"/>
          </a:p>
          <a:p>
            <a:pPr algn="just"/>
            <a:endParaRPr lang="cs-CZ" sz="1400" dirty="0"/>
          </a:p>
        </p:txBody>
      </p:sp>
      <p:sp>
        <p:nvSpPr>
          <p:cNvPr id="10" name="Zástupný symbol pro obsah 1">
            <a:extLst>
              <a:ext uri="{FF2B5EF4-FFF2-40B4-BE49-F238E27FC236}">
                <a16:creationId xmlns:a16="http://schemas.microsoft.com/office/drawing/2014/main" id="{51282F65-8004-4290-B341-E961A897C9D9}"/>
              </a:ext>
            </a:extLst>
          </p:cNvPr>
          <p:cNvSpPr txBox="1">
            <a:spLocks/>
          </p:cNvSpPr>
          <p:nvPr/>
        </p:nvSpPr>
        <p:spPr>
          <a:xfrm>
            <a:off x="805343" y="4271184"/>
            <a:ext cx="7700425" cy="17772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itchFamily="34" charset="0"/>
              <a:buChar char="•"/>
            </a:pPr>
            <a:r>
              <a:rPr lang="cs-CZ" sz="1400" dirty="0"/>
              <a:t>Příjemce klikne na vrácenou žádost o platbu. Systém zobrazí detail </a:t>
            </a:r>
            <a:r>
              <a:rPr lang="cs-CZ" sz="1400" dirty="0" err="1"/>
              <a:t>ŽoP</a:t>
            </a:r>
            <a:r>
              <a:rPr lang="cs-CZ" sz="1400" dirty="0"/>
              <a:t>. Příjemce pro zpřístupnění žádosti o platbu k editaci stiskne tlačítko </a:t>
            </a:r>
            <a:r>
              <a:rPr lang="cs-CZ" sz="1400" b="1" dirty="0"/>
              <a:t>ZPŘÍSTUPNIT K EDITACI. </a:t>
            </a:r>
          </a:p>
          <a:p>
            <a:pPr algn="just"/>
            <a:endParaRPr lang="cs-CZ" sz="1400" b="1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1400" dirty="0"/>
              <a:t>Při editaci vrácené </a:t>
            </a:r>
            <a:r>
              <a:rPr lang="cs-CZ" sz="1400" dirty="0" err="1"/>
              <a:t>ŽoP</a:t>
            </a:r>
            <a:r>
              <a:rPr lang="cs-CZ" sz="1400" dirty="0"/>
              <a:t> již příjemce postupuje obdobně jako při prvním vyplňování žádosti o platbu. 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cs-CZ" sz="1400" dirty="0"/>
          </a:p>
          <a:p>
            <a:pPr marL="285750" indent="-285750" algn="just">
              <a:buFont typeface="Arial" pitchFamily="34" charset="0"/>
              <a:buChar char="•"/>
            </a:pPr>
            <a:endParaRPr lang="cs-CZ" sz="1400" dirty="0"/>
          </a:p>
          <a:p>
            <a:pPr marL="285750" indent="-285750" algn="just">
              <a:buFont typeface="Arial" pitchFamily="34" charset="0"/>
              <a:buChar char="•"/>
            </a:pPr>
            <a:endParaRPr lang="cs-CZ" sz="1400" dirty="0"/>
          </a:p>
          <a:p>
            <a:pPr marL="285750" indent="-285750" algn="just">
              <a:buFont typeface="Arial" pitchFamily="34" charset="0"/>
              <a:buChar char="•"/>
            </a:pPr>
            <a:endParaRPr lang="cs-CZ" sz="1400" dirty="0"/>
          </a:p>
          <a:p>
            <a:pPr algn="just"/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111550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Zástupný symbol pro obsah 1">
            <a:extLst>
              <a:ext uri="{FF2B5EF4-FFF2-40B4-BE49-F238E27FC236}">
                <a16:creationId xmlns:a16="http://schemas.microsoft.com/office/drawing/2014/main" id="{63E349F6-8574-4606-8932-3ABDBCC3BFFF}"/>
              </a:ext>
            </a:extLst>
          </p:cNvPr>
          <p:cNvSpPr txBox="1">
            <a:spLocks/>
          </p:cNvSpPr>
          <p:nvPr/>
        </p:nvSpPr>
        <p:spPr>
          <a:xfrm>
            <a:off x="683569" y="1350627"/>
            <a:ext cx="7848036" cy="46376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900" indent="-342900" algn="just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sz="1600" dirty="0"/>
              <a:t>Veškeré změny související s danou etapou je třeba oznámit formou žádosti o změnu </a:t>
            </a:r>
            <a:r>
              <a:rPr lang="cs-CZ" sz="1600" b="1" dirty="0"/>
              <a:t>před koncem etapy (nejpozději poslední den etapy),</a:t>
            </a:r>
            <a:r>
              <a:rPr lang="cs-CZ" sz="1600" dirty="0"/>
              <a:t> jedná se zejména o:</a:t>
            </a:r>
          </a:p>
          <a:p>
            <a:pPr marL="988650" lvl="1" indent="-342000" algn="just"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cs-CZ" sz="1400" dirty="0">
                <a:solidFill>
                  <a:schemeClr val="tx1"/>
                </a:solidFill>
              </a:rPr>
              <a:t>aktualizaci rozpočtu a převedení nevyčerpaných prostředků </a:t>
            </a:r>
          </a:p>
          <a:p>
            <a:pPr marL="646650" lvl="1" indent="0" algn="just">
              <a:spcBef>
                <a:spcPts val="0"/>
              </a:spcBef>
              <a:spcAft>
                <a:spcPts val="600"/>
              </a:spcAft>
              <a:buSzPct val="100000"/>
              <a:buFont typeface="Arial"/>
              <a:buNone/>
              <a:defRPr/>
            </a:pPr>
            <a:r>
              <a:rPr lang="cs-CZ" sz="1400" dirty="0">
                <a:solidFill>
                  <a:schemeClr val="tx1"/>
                </a:solidFill>
              </a:rPr>
              <a:t>	  do následujících etap, změny finančního plánu</a:t>
            </a:r>
          </a:p>
          <a:p>
            <a:pPr marL="988650" lvl="1" indent="-342000" algn="just"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cs-CZ" sz="1400" dirty="0">
                <a:solidFill>
                  <a:schemeClr val="tx1"/>
                </a:solidFill>
              </a:rPr>
              <a:t>prodloužení této etapy/projektu</a:t>
            </a:r>
          </a:p>
          <a:p>
            <a:pPr marL="988650" lvl="1" indent="-342000" algn="just"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cs-CZ" sz="1400" dirty="0">
                <a:solidFill>
                  <a:schemeClr val="tx1"/>
                </a:solidFill>
              </a:rPr>
              <a:t>změna čísla bankovního účtu pro příjem dotace</a:t>
            </a:r>
          </a:p>
          <a:p>
            <a:pPr marL="988650" lvl="1" indent="-342000" algn="just"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cs-CZ" sz="1400" dirty="0">
                <a:solidFill>
                  <a:schemeClr val="tx1"/>
                </a:solidFill>
              </a:rPr>
              <a:t>změna/přesun aktivit projektu a s tím spojená změna indikátorů</a:t>
            </a:r>
          </a:p>
          <a:p>
            <a:pPr marL="646650" lvl="1" indent="0" algn="just">
              <a:spcBef>
                <a:spcPts val="0"/>
              </a:spcBef>
              <a:spcAft>
                <a:spcPts val="600"/>
              </a:spcAft>
              <a:buSzPct val="100000"/>
              <a:buNone/>
              <a:defRPr/>
            </a:pPr>
            <a:endParaRPr lang="cs-CZ" sz="1500" dirty="0">
              <a:solidFill>
                <a:schemeClr val="tx1"/>
              </a:solidFill>
            </a:endParaRPr>
          </a:p>
          <a:p>
            <a:pPr marL="360900" lvl="1" indent="-342900" algn="just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sz="1600" b="0" dirty="0">
                <a:solidFill>
                  <a:schemeClr val="tx1"/>
                </a:solidFill>
              </a:rPr>
              <a:t>Pokud bude žádost o změnu, která se vztahuje k dané etapě, předložena po konci etapy, jedná se o </a:t>
            </a:r>
            <a:r>
              <a:rPr lang="cs-CZ" sz="1600" dirty="0">
                <a:solidFill>
                  <a:schemeClr val="tx1"/>
                </a:solidFill>
              </a:rPr>
              <a:t>pozdní předložení dle Podmínek k Rozhodnutí o poskytnutí dotace (podléhá sankci) </a:t>
            </a:r>
            <a:r>
              <a:rPr lang="cs-CZ" sz="1400" b="0" dirty="0">
                <a:solidFill>
                  <a:schemeClr val="tx1"/>
                </a:solidFill>
              </a:rPr>
              <a:t>– seznam změn podléhajících sankci je uveden v Podmínkách </a:t>
            </a:r>
          </a:p>
          <a:p>
            <a:pPr marL="18000" lvl="1" indent="0" algn="just">
              <a:spcBef>
                <a:spcPts val="0"/>
              </a:spcBef>
              <a:spcAft>
                <a:spcPts val="600"/>
              </a:spcAft>
              <a:buSzPct val="100000"/>
              <a:buNone/>
              <a:defRPr/>
            </a:pPr>
            <a:endParaRPr lang="cs-CZ" sz="1500" dirty="0">
              <a:solidFill>
                <a:schemeClr val="tx1"/>
              </a:solidFill>
            </a:endParaRPr>
          </a:p>
          <a:p>
            <a:pPr marL="360900" lvl="1" indent="-342900" algn="just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sz="1600" b="0" dirty="0" err="1">
                <a:solidFill>
                  <a:schemeClr val="tx1"/>
                </a:solidFill>
              </a:rPr>
              <a:t>ŽoP</a:t>
            </a:r>
            <a:r>
              <a:rPr lang="cs-CZ" sz="1600" b="0" dirty="0">
                <a:solidFill>
                  <a:schemeClr val="tx1"/>
                </a:solidFill>
              </a:rPr>
              <a:t> a </a:t>
            </a:r>
            <a:r>
              <a:rPr lang="cs-CZ" sz="1600" b="0" dirty="0" err="1">
                <a:solidFill>
                  <a:schemeClr val="tx1"/>
                </a:solidFill>
              </a:rPr>
              <a:t>ZoR</a:t>
            </a:r>
            <a:r>
              <a:rPr lang="cs-CZ" sz="1600" b="0" dirty="0">
                <a:solidFill>
                  <a:schemeClr val="tx1"/>
                </a:solidFill>
              </a:rPr>
              <a:t> je možné finalizovat a podat až po schválení příslušné změny.</a:t>
            </a:r>
          </a:p>
          <a:p>
            <a:pPr marL="18000" algn="just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defRPr/>
            </a:pPr>
            <a:endParaRPr lang="cs-CZ" dirty="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F83E293F-6228-428C-94CE-89460C35D429}"/>
              </a:ext>
            </a:extLst>
          </p:cNvPr>
          <p:cNvSpPr txBox="1">
            <a:spLocks/>
          </p:cNvSpPr>
          <p:nvPr/>
        </p:nvSpPr>
        <p:spPr>
          <a:xfrm>
            <a:off x="683568" y="448985"/>
            <a:ext cx="7856425" cy="9016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Žádost o platbu a Zpráva o realizaci </a:t>
            </a:r>
          </a:p>
          <a:p>
            <a:pPr algn="ctr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Změny před podáním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641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9" y="479653"/>
            <a:ext cx="7848036" cy="75789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Žádost o platbu a Zpráva o realizaci</a:t>
            </a:r>
          </a:p>
          <a:p>
            <a:pPr algn="ctr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Vrácení k dopracování (II.)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ástupný symbol pro obsah 1">
            <a:extLst>
              <a:ext uri="{FF2B5EF4-FFF2-40B4-BE49-F238E27FC236}">
                <a16:creationId xmlns:a16="http://schemas.microsoft.com/office/drawing/2014/main" id="{2DF8E456-65BB-40E8-9DCC-A3518886CE01}"/>
              </a:ext>
            </a:extLst>
          </p:cNvPr>
          <p:cNvSpPr txBox="1">
            <a:spLocks/>
          </p:cNvSpPr>
          <p:nvPr/>
        </p:nvSpPr>
        <p:spPr>
          <a:xfrm>
            <a:off x="757374" y="1346222"/>
            <a:ext cx="7700425" cy="159831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cs-CZ" sz="1500" dirty="0"/>
              <a:t>V případě vrácení </a:t>
            </a:r>
            <a:r>
              <a:rPr lang="cs-CZ" sz="1500" dirty="0" err="1"/>
              <a:t>ZoR</a:t>
            </a:r>
            <a:r>
              <a:rPr lang="cs-CZ" sz="1500" dirty="0"/>
              <a:t> bude na záložce </a:t>
            </a:r>
            <a:r>
              <a:rPr lang="cs-CZ" sz="1500" b="1" dirty="0"/>
              <a:t>Důvody k vrácení </a:t>
            </a:r>
            <a:r>
              <a:rPr lang="cs-CZ" sz="1500" dirty="0"/>
              <a:t>specifikováno, co je třeba udělat. </a:t>
            </a:r>
          </a:p>
          <a:p>
            <a:endParaRPr lang="cs-CZ" sz="1500" b="1" dirty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sz="1500" dirty="0"/>
              <a:t>Mohou být vráceny k přepracování pouze některé záložky </a:t>
            </a:r>
            <a:r>
              <a:rPr lang="cs-CZ" sz="1500" dirty="0" err="1"/>
              <a:t>ZoR</a:t>
            </a:r>
            <a:r>
              <a:rPr lang="cs-CZ" sz="1500" dirty="0"/>
              <a:t>.</a:t>
            </a:r>
          </a:p>
          <a:p>
            <a:endParaRPr lang="cs-CZ" sz="1500" dirty="0"/>
          </a:p>
          <a:p>
            <a:pPr marL="285750" indent="-285750">
              <a:buFont typeface="Arial" pitchFamily="34" charset="0"/>
              <a:buChar char="•"/>
            </a:pPr>
            <a:r>
              <a:rPr lang="cs-CZ" sz="1500" dirty="0"/>
              <a:t>Informace o požadovaných doplnění budou obsaženy v zaslané depeši, kterou naleznete v Přehledu depeší na projektu.</a:t>
            </a:r>
          </a:p>
          <a:p>
            <a:pPr algn="just"/>
            <a:endParaRPr lang="cs-CZ" sz="1400" dirty="0"/>
          </a:p>
          <a:p>
            <a:pPr marL="285750" indent="-285750" algn="just">
              <a:buFont typeface="Arial" pitchFamily="34" charset="0"/>
              <a:buChar char="•"/>
            </a:pPr>
            <a:endParaRPr lang="cs-CZ" sz="1400" dirty="0"/>
          </a:p>
          <a:p>
            <a:pPr marL="285750" indent="-285750" algn="just">
              <a:buFont typeface="Arial" pitchFamily="34" charset="0"/>
              <a:buChar char="•"/>
            </a:pPr>
            <a:endParaRPr lang="cs-CZ" sz="1400" dirty="0"/>
          </a:p>
          <a:p>
            <a:pPr marL="285750" indent="-285750" algn="just">
              <a:buFont typeface="Arial" pitchFamily="34" charset="0"/>
              <a:buChar char="•"/>
            </a:pPr>
            <a:endParaRPr lang="cs-CZ" sz="1400" dirty="0"/>
          </a:p>
          <a:p>
            <a:pPr algn="just"/>
            <a:endParaRPr lang="cs-CZ" sz="1400" dirty="0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44722934-87CC-4A5D-974E-B947FDDB0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65" y="3031878"/>
            <a:ext cx="7689734" cy="33244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974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9" y="479653"/>
            <a:ext cx="7848036" cy="75789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Žádost o platbu a Zpráva o realizaci</a:t>
            </a:r>
          </a:p>
          <a:p>
            <a:pPr algn="ctr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Podklady k tvorbě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ástupný symbol pro obsah 1">
            <a:extLst>
              <a:ext uri="{FF2B5EF4-FFF2-40B4-BE49-F238E27FC236}">
                <a16:creationId xmlns:a16="http://schemas.microsoft.com/office/drawing/2014/main" id="{2DF8E456-65BB-40E8-9DCC-A3518886CE01}"/>
              </a:ext>
            </a:extLst>
          </p:cNvPr>
          <p:cNvSpPr txBox="1">
            <a:spLocks/>
          </p:cNvSpPr>
          <p:nvPr/>
        </p:nvSpPr>
        <p:spPr>
          <a:xfrm>
            <a:off x="757374" y="1510018"/>
            <a:ext cx="7700425" cy="48683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1600" dirty="0"/>
              <a:t>Obecná pravidla pro žadatele a příjemce včetně příloh</a:t>
            </a:r>
          </a:p>
          <a:p>
            <a:pPr algn="just"/>
            <a:endParaRPr lang="cs-CZ" sz="16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1600" dirty="0"/>
              <a:t>Příloha Obecných pravidel pro žadatele a příjemce č. 26 :</a:t>
            </a:r>
          </a:p>
          <a:p>
            <a:pPr marL="1085850" lvl="1" indent="-457200" algn="just">
              <a:lnSpc>
                <a:spcPct val="80000"/>
              </a:lnSpc>
              <a:spcBef>
                <a:spcPts val="264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cs-CZ" sz="1600" b="0" dirty="0">
                <a:solidFill>
                  <a:srgbClr val="FF0000"/>
                </a:solidFill>
              </a:rPr>
              <a:t>Postup pro vyplňování zjednodušené žádosti o platbu a Zprávy o realizaci v MS2014+</a:t>
            </a:r>
          </a:p>
          <a:p>
            <a:pPr marL="628650" lvl="1" indent="0" algn="just">
              <a:lnSpc>
                <a:spcPct val="80000"/>
              </a:lnSpc>
              <a:spcBef>
                <a:spcPts val="264"/>
              </a:spcBef>
              <a:spcAft>
                <a:spcPts val="200"/>
              </a:spcAft>
              <a:buNone/>
            </a:pPr>
            <a:endParaRPr lang="cs-CZ" sz="1600" b="0" dirty="0">
              <a:solidFill>
                <a:srgbClr val="FF0000"/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sz="1600" dirty="0"/>
              <a:t>Příloha Obecných pravidel č. 35 </a:t>
            </a:r>
          </a:p>
          <a:p>
            <a:pPr marL="1087200" lvl="1" indent="-342900" algn="just">
              <a:spcBef>
                <a:spcPts val="264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cs-CZ" sz="1600" b="0" dirty="0">
                <a:solidFill>
                  <a:srgbClr val="FF0000"/>
                </a:solidFill>
              </a:rPr>
              <a:t>Postup pro práci s modulem veřejné zakázky</a:t>
            </a:r>
          </a:p>
          <a:p>
            <a:pPr marL="744300" lvl="1" indent="0" algn="just">
              <a:spcBef>
                <a:spcPts val="264"/>
              </a:spcBef>
              <a:spcAft>
                <a:spcPts val="200"/>
              </a:spcAft>
              <a:buNone/>
            </a:pPr>
            <a:endParaRPr lang="cs-CZ" sz="1600" b="0" dirty="0">
              <a:solidFill>
                <a:srgbClr val="FF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1600" dirty="0"/>
              <a:t>Specifická pravidla pro žadatele a příjemce pro příslušnou výzvu</a:t>
            </a:r>
          </a:p>
          <a:p>
            <a:pPr algn="just"/>
            <a:endParaRPr lang="cs-CZ" sz="16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1600" dirty="0"/>
              <a:t>Rozhodnutí o poskytnutí dotace/Stanovení výdajů včetně Podmínek</a:t>
            </a:r>
          </a:p>
          <a:p>
            <a:pPr algn="just"/>
            <a:endParaRPr lang="cs-CZ" sz="1600" dirty="0"/>
          </a:p>
          <a:p>
            <a:pPr marL="285750" indent="-285750" algn="just">
              <a:buFont typeface="Arial" pitchFamily="34" charset="0"/>
              <a:buChar char="•"/>
            </a:pPr>
            <a:endParaRPr lang="cs-CZ" sz="1600" dirty="0"/>
          </a:p>
          <a:p>
            <a:pPr marL="285750" indent="-285750" algn="just">
              <a:buFont typeface="Arial" pitchFamily="34" charset="0"/>
              <a:buChar char="•"/>
            </a:pPr>
            <a:endParaRPr lang="cs-CZ" sz="1600" dirty="0"/>
          </a:p>
          <a:p>
            <a:pPr marL="285750" indent="-285750" algn="just">
              <a:buFont typeface="Arial" pitchFamily="34" charset="0"/>
              <a:buChar char="•"/>
            </a:pPr>
            <a:endParaRPr lang="cs-CZ" sz="1600" dirty="0"/>
          </a:p>
          <a:p>
            <a:pPr algn="just"/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6849647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9" y="479653"/>
            <a:ext cx="7848036" cy="75789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Žádost o platbu a Zpráva o realizaci</a:t>
            </a:r>
          </a:p>
          <a:p>
            <a:pPr algn="ctr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Chyby v administraci (I.)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ástupný symbol pro obsah 1">
            <a:extLst>
              <a:ext uri="{FF2B5EF4-FFF2-40B4-BE49-F238E27FC236}">
                <a16:creationId xmlns:a16="http://schemas.microsoft.com/office/drawing/2014/main" id="{2DF8E456-65BB-40E8-9DCC-A3518886CE01}"/>
              </a:ext>
            </a:extLst>
          </p:cNvPr>
          <p:cNvSpPr txBox="1">
            <a:spLocks/>
          </p:cNvSpPr>
          <p:nvPr/>
        </p:nvSpPr>
        <p:spPr>
          <a:xfrm>
            <a:off x="757374" y="1333850"/>
            <a:ext cx="7848036" cy="5044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Není doložena </a:t>
            </a:r>
            <a:r>
              <a:rPr lang="cs-CZ" sz="1400" b="1" dirty="0"/>
              <a:t>oddělená účetní evidence </a:t>
            </a:r>
            <a:r>
              <a:rPr lang="cs-CZ" sz="1400" dirty="0"/>
              <a:t>(musí být zajištěno jednoznačné přiřazení účetních položek vztahující se k realizaci projektu)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sz="1400" dirty="0"/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Není doložena </a:t>
            </a:r>
            <a:r>
              <a:rPr lang="cs-CZ" sz="1400" b="1" dirty="0"/>
              <a:t>kopie smluv o zřízení bankovních účtů</a:t>
            </a:r>
            <a:r>
              <a:rPr lang="cs-CZ" sz="1400" dirty="0"/>
              <a:t>, ze kterých byly provedeny úhrady předkládaných účetních/daňových dokladů k proplacení, nebo čestné prohlášení – příloha č. 32 Obecných pravidel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sz="1400" dirty="0"/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Absence </a:t>
            </a:r>
            <a:r>
              <a:rPr lang="cs-CZ" sz="1400" b="1" dirty="0"/>
              <a:t>příloh k účetním dokladům </a:t>
            </a:r>
            <a:r>
              <a:rPr lang="cs-CZ" sz="1400" dirty="0"/>
              <a:t>(objednávka, smlouva o dílo, předávací protokol, dodací list, soupis provedených prací, výpis z účtu)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sz="1400" dirty="0"/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Nedoložena smlouva mezi příjemcem a dotčeným subjektem (</a:t>
            </a:r>
            <a:r>
              <a:rPr lang="cs-CZ" sz="1400" b="1" dirty="0"/>
              <a:t>příkazní/mandátní smlouvou</a:t>
            </a:r>
            <a:r>
              <a:rPr lang="cs-CZ" sz="1400" dirty="0"/>
              <a:t>), která upravuje správu majetku příjemce dotace z IROP.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sz="1400" dirty="0"/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K publicitě není doložená </a:t>
            </a:r>
            <a:r>
              <a:rPr lang="cs-CZ" sz="1400" b="1" dirty="0"/>
              <a:t>fotodokumentace</a:t>
            </a:r>
            <a:r>
              <a:rPr lang="cs-CZ" sz="1400" dirty="0"/>
              <a:t>, případně je nečitelná nebo není z fotodokumentace patrné, zda je vyvěšena v místě realizace.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sz="1400" dirty="0"/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b="1" dirty="0"/>
              <a:t>Naplnění indikátorů</a:t>
            </a:r>
            <a:r>
              <a:rPr lang="cs-CZ" sz="1400" dirty="0"/>
              <a:t> nebývá doloženo relevantními dokumenty/fotodokumentací.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sz="1400" dirty="0"/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b="1" dirty="0"/>
              <a:t>Číslo bankovního účtu </a:t>
            </a:r>
            <a:r>
              <a:rPr lang="cs-CZ" sz="1400" dirty="0"/>
              <a:t>uvedené ve smlouvě s dodavatelem se neshoduje s číslem bankovního účtu uvedeného na faktuře. 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cs-CZ" sz="1400" dirty="0"/>
          </a:p>
          <a:p>
            <a:pPr marL="285750" indent="-285750" algn="just">
              <a:buFont typeface="Arial" pitchFamily="34" charset="0"/>
              <a:buChar char="•"/>
            </a:pPr>
            <a:endParaRPr lang="cs-CZ" sz="1400" dirty="0"/>
          </a:p>
          <a:p>
            <a:pPr algn="just"/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1650329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9" y="479653"/>
            <a:ext cx="7848036" cy="75789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Žádost o platbu a Zpráva o realizaci</a:t>
            </a:r>
          </a:p>
          <a:p>
            <a:pPr algn="ctr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Chyby v administraci (II.)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ástupný symbol pro obsah 1">
            <a:extLst>
              <a:ext uri="{FF2B5EF4-FFF2-40B4-BE49-F238E27FC236}">
                <a16:creationId xmlns:a16="http://schemas.microsoft.com/office/drawing/2014/main" id="{2DF8E456-65BB-40E8-9DCC-A3518886CE01}"/>
              </a:ext>
            </a:extLst>
          </p:cNvPr>
          <p:cNvSpPr txBox="1">
            <a:spLocks/>
          </p:cNvSpPr>
          <p:nvPr/>
        </p:nvSpPr>
        <p:spPr>
          <a:xfrm>
            <a:off x="757374" y="1333850"/>
            <a:ext cx="7848036" cy="42448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b="1" dirty="0"/>
              <a:t>Zaúčtování dokladů </a:t>
            </a:r>
            <a:r>
              <a:rPr lang="cs-CZ" sz="1400" dirty="0"/>
              <a:t>není v souladu se schváleným rozpočtem, finančním plánem a s Rozhodnutím o poskytnutí dotace, tj. vzniká nesoulad mezi investicemi a </a:t>
            </a:r>
            <a:r>
              <a:rPr lang="cs-CZ" sz="1400" dirty="0" err="1"/>
              <a:t>neinvesticemi</a:t>
            </a:r>
            <a:r>
              <a:rPr lang="cs-CZ" sz="1400" dirty="0"/>
              <a:t>. Změnu rozdělení výdajů mezi investice a </a:t>
            </a:r>
            <a:r>
              <a:rPr lang="cs-CZ" sz="1400" dirty="0" err="1"/>
              <a:t>neinvestice</a:t>
            </a:r>
            <a:r>
              <a:rPr lang="cs-CZ" sz="1400" dirty="0"/>
              <a:t> je zapotřebí provést formou Žádosti o změnu před koncem etapy/projektu. 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Stavební rozpočet – předložený soupis provedených prací nemá shodnou strukturu a formát jako byl smluvní rozpočet stavby. 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1500" dirty="0"/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b="1" dirty="0"/>
              <a:t>Chyby v soupisce dokladů </a:t>
            </a:r>
            <a:r>
              <a:rPr lang="cs-CZ" sz="1400" dirty="0"/>
              <a:t>– vyplněné údaje neodpovídají skutečnosti:</a:t>
            </a:r>
          </a:p>
          <a:p>
            <a:pPr marL="914400" lvl="1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200" b="0" dirty="0">
                <a:solidFill>
                  <a:schemeClr val="tx1"/>
                </a:solidFill>
              </a:rPr>
              <a:t>Nejsou vyplněna pole „Číslo smlouvy/objednávky, ke které se doklad vtahuje“ a „Číslo výběrového řízení, ke kterému se doklad vztahuje“.</a:t>
            </a:r>
          </a:p>
          <a:p>
            <a:pPr marL="628650" lvl="1" indent="0" algn="just">
              <a:spcBef>
                <a:spcPts val="0"/>
              </a:spcBef>
              <a:buNone/>
            </a:pPr>
            <a:endParaRPr lang="cs-CZ" sz="1200" b="0" dirty="0">
              <a:solidFill>
                <a:schemeClr val="tx1"/>
              </a:solidFill>
            </a:endParaRPr>
          </a:p>
          <a:p>
            <a:pPr marL="914400" lvl="1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200" b="0" dirty="0">
                <a:solidFill>
                  <a:schemeClr val="tx1"/>
                </a:solidFill>
              </a:rPr>
              <a:t>Nesoulad mezi uvedenými úhradami faktur a doloženými úhradami faktur na základě výpisu z účtu.</a:t>
            </a:r>
          </a:p>
          <a:p>
            <a:pPr marL="628650" lvl="1" indent="0" algn="just">
              <a:spcBef>
                <a:spcPts val="0"/>
              </a:spcBef>
              <a:buNone/>
            </a:pPr>
            <a:endParaRPr lang="cs-CZ" sz="1200" dirty="0"/>
          </a:p>
          <a:p>
            <a:pPr marL="914400" lvl="1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200" b="0" dirty="0">
                <a:solidFill>
                  <a:schemeClr val="tx1"/>
                </a:solidFill>
              </a:rPr>
              <a:t>U výdajů na stavební práce je nezbytné rozdělení na hlavní, vedlejší a nezpůsobilé výdaje. Vysvětlení je možné uvést přímo v soupisce dokladů v poli „Popis výdaje“.</a:t>
            </a:r>
          </a:p>
          <a:p>
            <a:pPr marL="628650" lvl="1" indent="0" algn="just">
              <a:spcBef>
                <a:spcPts val="0"/>
              </a:spcBef>
              <a:buNone/>
            </a:pPr>
            <a:endParaRPr lang="cs-CZ" sz="1200" b="0" dirty="0">
              <a:solidFill>
                <a:schemeClr val="tx1"/>
              </a:solidFill>
            </a:endParaRPr>
          </a:p>
          <a:p>
            <a:pPr marL="914400" lvl="1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200" b="0" dirty="0">
                <a:solidFill>
                  <a:schemeClr val="tx1"/>
                </a:solidFill>
              </a:rPr>
              <a:t>Na fakturách není uvedena jednoznačná vazba na projekt, tj. registrační číslo projektu.</a:t>
            </a:r>
          </a:p>
          <a:p>
            <a:pPr marL="628650" lvl="1" indent="0" algn="just">
              <a:spcBef>
                <a:spcPts val="0"/>
              </a:spcBef>
              <a:buNone/>
            </a:pPr>
            <a:endParaRPr lang="cs-CZ" sz="1200" b="0" dirty="0">
              <a:solidFill>
                <a:schemeClr val="tx1"/>
              </a:solidFill>
            </a:endParaRPr>
          </a:p>
          <a:p>
            <a:pPr marL="914400" lvl="1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200" b="0" dirty="0">
                <a:solidFill>
                  <a:schemeClr val="tx1"/>
                </a:solidFill>
              </a:rPr>
              <a:t>Pole „číslo účetního dokladu v účetnictví“ – pro lepší přehlednost je ideální uvádět číslo faktury.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cs-CZ" sz="1400" dirty="0"/>
          </a:p>
          <a:p>
            <a:pPr marL="285750" indent="-285750" algn="just">
              <a:buFont typeface="Arial" pitchFamily="34" charset="0"/>
              <a:buChar char="•"/>
            </a:pPr>
            <a:endParaRPr lang="cs-CZ" sz="1400" dirty="0"/>
          </a:p>
          <a:p>
            <a:pPr algn="just"/>
            <a:endParaRPr lang="cs-CZ" sz="1400" dirty="0"/>
          </a:p>
        </p:txBody>
      </p:sp>
      <p:sp>
        <p:nvSpPr>
          <p:cNvPr id="6" name="Nadpis 3">
            <a:extLst>
              <a:ext uri="{FF2B5EF4-FFF2-40B4-BE49-F238E27FC236}">
                <a16:creationId xmlns:a16="http://schemas.microsoft.com/office/drawing/2014/main" id="{8DF1CDE9-5ED9-4855-B5B2-8143D9BDF2ED}"/>
              </a:ext>
            </a:extLst>
          </p:cNvPr>
          <p:cNvSpPr txBox="1">
            <a:spLocks/>
          </p:cNvSpPr>
          <p:nvPr/>
        </p:nvSpPr>
        <p:spPr>
          <a:xfrm>
            <a:off x="883601" y="5825643"/>
            <a:ext cx="7376798" cy="3651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1600" b="0" dirty="0"/>
              <a:t>http://www.crr.cz/cs/irop/vyjadreni-centra/nejcastejsi-pochybeni-v-zop-zor</a:t>
            </a:r>
            <a:r>
              <a:rPr lang="cs-CZ" sz="1800" b="0" dirty="0"/>
              <a:t>/ </a:t>
            </a:r>
          </a:p>
        </p:txBody>
      </p:sp>
    </p:spTree>
    <p:extLst>
      <p:ext uri="{BB962C8B-B14F-4D97-AF65-F5344CB8AC3E}">
        <p14:creationId xmlns:p14="http://schemas.microsoft.com/office/powerpoint/2010/main" val="3620318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9" y="479653"/>
            <a:ext cx="7848036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Udržitelnost</a:t>
            </a:r>
          </a:p>
          <a:p>
            <a:pPr algn="ctr"/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ástupný symbol pro obsah 1">
            <a:extLst>
              <a:ext uri="{FF2B5EF4-FFF2-40B4-BE49-F238E27FC236}">
                <a16:creationId xmlns:a16="http://schemas.microsoft.com/office/drawing/2014/main" id="{2DF8E456-65BB-40E8-9DCC-A3518886CE01}"/>
              </a:ext>
            </a:extLst>
          </p:cNvPr>
          <p:cNvSpPr txBox="1">
            <a:spLocks/>
          </p:cNvSpPr>
          <p:nvPr/>
        </p:nvSpPr>
        <p:spPr>
          <a:xfrm>
            <a:off x="760006" y="1077774"/>
            <a:ext cx="7700425" cy="50101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400" dirty="0"/>
              <a:t>= doba, po kterou příjemce musí zachovat výstupy projektu včetně indikátorů.</a:t>
            </a:r>
          </a:p>
          <a:p>
            <a:pPr algn="just"/>
            <a:endParaRPr lang="cs-CZ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400" dirty="0"/>
              <a:t>Doba udržitelnosti je stanovená na pět let od provedení poslední platby příjemci ze strany ŘO IROP, tzn. od data nastavení centrálního stavu PP41 – „Projekt finančně ukončen ze strany ŘO“ v MS2014+. V této chvíli se vygeneruje plán Zpráv o udržitelnosti. CRR příjemce informuje o zahájení doby udržitelnosti.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400" b="1" dirty="0"/>
              <a:t>Zprávy o udržitelnosti projektu </a:t>
            </a:r>
            <a:r>
              <a:rPr lang="cs-CZ" sz="1400" dirty="0"/>
              <a:t>příjemce předkládá každoročně po dobu 5 let a to vždy do 10. pracovního dne po uplynutí dalšího roku</a:t>
            </a:r>
          </a:p>
          <a:p>
            <a:pPr algn="just"/>
            <a:endParaRPr lang="cs-CZ" sz="1400" dirty="0"/>
          </a:p>
          <a:p>
            <a:pPr marL="285750" indent="-285750" algn="just">
              <a:buFont typeface="Arial" pitchFamily="34" charset="0"/>
              <a:buChar char="•"/>
            </a:pPr>
            <a:endParaRPr lang="cs-CZ" sz="1400" dirty="0"/>
          </a:p>
          <a:p>
            <a:pPr marL="285750" indent="-285750" algn="just">
              <a:buFont typeface="Arial" pitchFamily="34" charset="0"/>
              <a:buChar char="•"/>
            </a:pPr>
            <a:endParaRPr lang="cs-CZ" sz="1400" dirty="0"/>
          </a:p>
          <a:p>
            <a:pPr marL="285750" indent="-285750" algn="just">
              <a:buFont typeface="Arial" pitchFamily="34" charset="0"/>
              <a:buChar char="•"/>
            </a:pPr>
            <a:endParaRPr lang="cs-CZ" sz="1400" dirty="0"/>
          </a:p>
          <a:p>
            <a:pPr algn="just"/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0013046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9" y="479653"/>
            <a:ext cx="7848036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Fyzická kontrola</a:t>
            </a:r>
          </a:p>
          <a:p>
            <a:pPr algn="ctr"/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ástupný symbol pro obsah 1">
            <a:extLst>
              <a:ext uri="{FF2B5EF4-FFF2-40B4-BE49-F238E27FC236}">
                <a16:creationId xmlns:a16="http://schemas.microsoft.com/office/drawing/2014/main" id="{2DF8E456-65BB-40E8-9DCC-A3518886CE01}"/>
              </a:ext>
            </a:extLst>
          </p:cNvPr>
          <p:cNvSpPr txBox="1">
            <a:spLocks/>
          </p:cNvSpPr>
          <p:nvPr/>
        </p:nvSpPr>
        <p:spPr>
          <a:xfrm>
            <a:off x="757374" y="1346221"/>
            <a:ext cx="7700425" cy="50101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400" b="1" dirty="0"/>
              <a:t>Interim fyzická kontrola</a:t>
            </a:r>
          </a:p>
          <a:p>
            <a:pPr marL="914400" lvl="1" indent="-285750" algn="just">
              <a:spcBef>
                <a:spcPts val="264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cs-CZ" sz="1400" b="0" dirty="0">
                <a:solidFill>
                  <a:schemeClr val="tx1"/>
                </a:solidFill>
              </a:rPr>
              <a:t>Na základě výsledků administrativního ověření </a:t>
            </a:r>
            <a:r>
              <a:rPr lang="cs-CZ" sz="1400" b="0" dirty="0" err="1">
                <a:solidFill>
                  <a:schemeClr val="tx1"/>
                </a:solidFill>
              </a:rPr>
              <a:t>ZoR</a:t>
            </a:r>
            <a:r>
              <a:rPr lang="cs-CZ" sz="1400" b="0" dirty="0">
                <a:solidFill>
                  <a:schemeClr val="tx1"/>
                </a:solidFill>
              </a:rPr>
              <a:t> a </a:t>
            </a:r>
            <a:r>
              <a:rPr lang="cs-CZ" sz="1400" b="0" dirty="0" err="1">
                <a:solidFill>
                  <a:schemeClr val="tx1"/>
                </a:solidFill>
              </a:rPr>
              <a:t>ŽoP</a:t>
            </a:r>
            <a:r>
              <a:rPr lang="cs-CZ" sz="1400" b="0" dirty="0">
                <a:solidFill>
                  <a:schemeClr val="tx1"/>
                </a:solidFill>
              </a:rPr>
              <a:t> nebo analýzy rizik může CRR provést monitorovací návštěvu, veřejnosprávní administrativní kontrolu nebo veřejnosprávní kontrolu na místě realizace projektu.</a:t>
            </a:r>
          </a:p>
          <a:p>
            <a:pPr marL="628650" lvl="1" indent="0" algn="just">
              <a:spcBef>
                <a:spcPts val="264"/>
              </a:spcBef>
              <a:spcAft>
                <a:spcPts val="200"/>
              </a:spcAft>
              <a:buNone/>
            </a:pPr>
            <a:r>
              <a:rPr lang="cs-CZ" sz="1400" b="0" dirty="0">
                <a:solidFill>
                  <a:schemeClr val="tx1"/>
                </a:solidFill>
              </a:rPr>
              <a:t> </a:t>
            </a:r>
          </a:p>
          <a:p>
            <a:pPr marL="285750" lvl="1" indent="-285750" algn="just">
              <a:spcBef>
                <a:spcPct val="200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/>
                </a:solidFill>
              </a:rPr>
              <a:t>Ex - post fyzická kontrola</a:t>
            </a:r>
          </a:p>
          <a:p>
            <a:pPr marL="914400" lvl="1" indent="-285750" algn="just">
              <a:spcBef>
                <a:spcPts val="264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cs-CZ" sz="1400" b="0" dirty="0">
                <a:solidFill>
                  <a:schemeClr val="tx1"/>
                </a:solidFill>
              </a:rPr>
              <a:t>Provádí se v období udržitelnosti, tj. v období pěti let od ukončení financování projektu ze strany ŘO. Typy kontrol v období udržitelnosti jsou monitorovací návštěva, administrativní ověření nebo veřejnosprávní kontrola.</a:t>
            </a:r>
          </a:p>
          <a:p>
            <a:pPr algn="just"/>
            <a:endParaRPr lang="cs-CZ" sz="1400" dirty="0"/>
          </a:p>
          <a:p>
            <a:pPr marL="0" lvl="1" indent="0" algn="just">
              <a:spcBef>
                <a:spcPct val="20000"/>
              </a:spcBef>
              <a:spcAft>
                <a:spcPts val="200"/>
              </a:spcAft>
              <a:buNone/>
            </a:pPr>
            <a:r>
              <a:rPr lang="cs-CZ" sz="1400" b="0" dirty="0">
                <a:solidFill>
                  <a:schemeClr val="tx1"/>
                </a:solidFill>
              </a:rPr>
              <a:t>U každého projektu by měla být uskutečněna fyzická kontrola buď v průběhu realizace projektu nebo během jeho udržitelnosti.</a:t>
            </a:r>
          </a:p>
          <a:p>
            <a:pPr algn="just"/>
            <a:endParaRPr lang="cs-CZ" sz="1400" dirty="0"/>
          </a:p>
          <a:p>
            <a:pPr marL="285750" indent="-285750" algn="just">
              <a:buFont typeface="Arial" pitchFamily="34" charset="0"/>
              <a:buChar char="•"/>
            </a:pPr>
            <a:endParaRPr lang="cs-CZ" sz="1400" dirty="0"/>
          </a:p>
          <a:p>
            <a:pPr marL="285750" indent="-285750" algn="just">
              <a:buFont typeface="Arial" pitchFamily="34" charset="0"/>
              <a:buChar char="•"/>
            </a:pPr>
            <a:endParaRPr lang="cs-CZ" sz="1400" dirty="0"/>
          </a:p>
          <a:p>
            <a:pPr marL="285750" indent="-285750" algn="just">
              <a:buFont typeface="Arial" pitchFamily="34" charset="0"/>
              <a:buChar char="•"/>
            </a:pPr>
            <a:endParaRPr lang="cs-CZ" sz="1400" dirty="0"/>
          </a:p>
          <a:p>
            <a:pPr algn="just"/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7798825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8A77294-4A89-984E-882C-6824E409781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1218842"/>
            <a:ext cx="9143999" cy="89046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cs-CZ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r>
              <a:rPr lang="cs-CZ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83137" y="6356349"/>
            <a:ext cx="500431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5AA02768-0467-4301-8973-13D496138689}"/>
              </a:ext>
            </a:extLst>
          </p:cNvPr>
          <p:cNvSpPr/>
          <p:nvPr/>
        </p:nvSpPr>
        <p:spPr>
          <a:xfrm>
            <a:off x="1346511" y="2276820"/>
            <a:ext cx="307622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200" b="1" dirty="0">
              <a:solidFill>
                <a:schemeClr val="bg1"/>
              </a:solidFill>
            </a:endParaRPr>
          </a:p>
          <a:p>
            <a:endParaRPr lang="cs-CZ" sz="1200" b="1" dirty="0">
              <a:solidFill>
                <a:schemeClr val="bg1"/>
              </a:solidFill>
            </a:endParaRPr>
          </a:p>
          <a:p>
            <a:endParaRPr lang="cs-CZ" sz="1200" b="1" dirty="0">
              <a:solidFill>
                <a:schemeClr val="bg1"/>
              </a:solidFill>
            </a:endParaRPr>
          </a:p>
          <a:p>
            <a:endParaRPr lang="cs-CZ" sz="1200" b="1" dirty="0">
              <a:solidFill>
                <a:schemeClr val="bg1"/>
              </a:solidFill>
            </a:endParaRPr>
          </a:p>
          <a:p>
            <a:endParaRPr lang="cs-CZ" sz="1200" b="1" dirty="0">
              <a:solidFill>
                <a:schemeClr val="bg1"/>
              </a:solidFill>
            </a:endParaRPr>
          </a:p>
          <a:p>
            <a:r>
              <a:rPr lang="cs-CZ" sz="1200" b="1" dirty="0">
                <a:solidFill>
                  <a:schemeClr val="bg1"/>
                </a:solidFill>
              </a:rPr>
              <a:t>Ing. Hana Vačkářová</a:t>
            </a:r>
            <a:endParaRPr lang="cs-CZ" sz="1200" dirty="0">
              <a:solidFill>
                <a:schemeClr val="bg1"/>
              </a:solidFill>
            </a:endParaRPr>
          </a:p>
          <a:p>
            <a:r>
              <a:rPr lang="cs-CZ" sz="1200" i="1" dirty="0">
                <a:solidFill>
                  <a:schemeClr val="bg1"/>
                </a:solidFill>
              </a:rPr>
              <a:t>územní odbor IROP pro Plzeňský kraj</a:t>
            </a:r>
            <a:endParaRPr lang="cs-CZ" sz="1200" dirty="0">
              <a:solidFill>
                <a:schemeClr val="bg1"/>
              </a:solidFill>
            </a:endParaRPr>
          </a:p>
          <a:p>
            <a:r>
              <a:rPr lang="cs-CZ" sz="1200" i="1" dirty="0">
                <a:solidFill>
                  <a:schemeClr val="bg1"/>
                </a:solidFill>
              </a:rPr>
              <a:t>vedoucí oddělení realizace</a:t>
            </a:r>
            <a:endParaRPr lang="cs-CZ" sz="1200" dirty="0">
              <a:solidFill>
                <a:schemeClr val="bg1"/>
              </a:solidFill>
            </a:endParaRPr>
          </a:p>
          <a:p>
            <a:r>
              <a:rPr lang="cs-CZ" sz="1200" dirty="0">
                <a:solidFill>
                  <a:schemeClr val="bg1"/>
                </a:solidFill>
              </a:rPr>
              <a:t> </a:t>
            </a:r>
          </a:p>
          <a:p>
            <a:r>
              <a:rPr lang="cs-CZ" sz="1200" dirty="0">
                <a:solidFill>
                  <a:schemeClr val="bg1"/>
                </a:solidFill>
              </a:rPr>
              <a:t>Telefon: 371 870 027</a:t>
            </a:r>
          </a:p>
          <a:p>
            <a:r>
              <a:rPr lang="cs-CZ" sz="1200" dirty="0">
                <a:solidFill>
                  <a:schemeClr val="bg1"/>
                </a:solidFill>
              </a:rPr>
              <a:t>Mobil:    736 511 134</a:t>
            </a:r>
          </a:p>
          <a:p>
            <a:r>
              <a:rPr lang="cs-CZ" sz="1200" dirty="0">
                <a:solidFill>
                  <a:schemeClr val="bg1"/>
                </a:solidFill>
              </a:rPr>
              <a:t>E-mail: hana.vackarova@crr.cz</a:t>
            </a:r>
          </a:p>
          <a:p>
            <a:endParaRPr lang="cs-CZ" sz="1200" b="1" dirty="0"/>
          </a:p>
          <a:p>
            <a:endParaRPr lang="cs-CZ" sz="1200" b="1" dirty="0"/>
          </a:p>
          <a:p>
            <a:endParaRPr lang="cs-CZ" sz="1200" b="1" dirty="0"/>
          </a:p>
          <a:p>
            <a:r>
              <a:rPr lang="cs-CZ" sz="1200" b="1" dirty="0"/>
              <a:t>							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A8131EB0-7BB4-4AAA-A781-0835E750DFBD}"/>
              </a:ext>
            </a:extLst>
          </p:cNvPr>
          <p:cNvSpPr/>
          <p:nvPr/>
        </p:nvSpPr>
        <p:spPr>
          <a:xfrm>
            <a:off x="4078790" y="2280223"/>
            <a:ext cx="43521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cs-CZ" sz="1200" b="1" dirty="0">
              <a:solidFill>
                <a:prstClr val="white"/>
              </a:solidFill>
            </a:endParaRPr>
          </a:p>
          <a:p>
            <a:pPr lvl="1"/>
            <a:endParaRPr lang="cs-CZ" sz="1200" b="1" dirty="0">
              <a:solidFill>
                <a:prstClr val="white"/>
              </a:solidFill>
            </a:endParaRPr>
          </a:p>
          <a:p>
            <a:pPr lvl="1"/>
            <a:endParaRPr lang="cs-CZ" sz="1200" b="1" dirty="0">
              <a:solidFill>
                <a:prstClr val="white"/>
              </a:solidFill>
            </a:endParaRPr>
          </a:p>
          <a:p>
            <a:pPr lvl="1"/>
            <a:endParaRPr lang="cs-CZ" sz="1200" b="1" dirty="0">
              <a:solidFill>
                <a:prstClr val="white"/>
              </a:solidFill>
            </a:endParaRPr>
          </a:p>
          <a:p>
            <a:pPr lvl="1"/>
            <a:endParaRPr lang="cs-CZ" sz="1200" b="1" dirty="0">
              <a:solidFill>
                <a:prstClr val="white"/>
              </a:solidFill>
            </a:endParaRPr>
          </a:p>
          <a:p>
            <a:pPr lvl="1"/>
            <a:r>
              <a:rPr lang="cs-CZ" sz="1200" b="1" dirty="0">
                <a:solidFill>
                  <a:prstClr val="white"/>
                </a:solidFill>
              </a:rPr>
              <a:t>Ing.  Jaroslav Stluka</a:t>
            </a:r>
            <a:endParaRPr lang="cs-CZ" sz="1200" dirty="0">
              <a:solidFill>
                <a:prstClr val="white"/>
              </a:solidFill>
            </a:endParaRPr>
          </a:p>
          <a:p>
            <a:pPr lvl="1"/>
            <a:r>
              <a:rPr lang="cs-CZ" sz="1200" i="1" dirty="0">
                <a:solidFill>
                  <a:prstClr val="white"/>
                </a:solidFill>
              </a:rPr>
              <a:t>územní odbor IROP pro Jihočeský  kraj</a:t>
            </a:r>
            <a:endParaRPr lang="cs-CZ" sz="1200" dirty="0">
              <a:solidFill>
                <a:prstClr val="white"/>
              </a:solidFill>
            </a:endParaRPr>
          </a:p>
          <a:p>
            <a:pPr lvl="1"/>
            <a:r>
              <a:rPr lang="cs-CZ" sz="1200" i="1" dirty="0">
                <a:solidFill>
                  <a:prstClr val="white"/>
                </a:solidFill>
              </a:rPr>
              <a:t>odborný rada - administrátor monitorovacího systému</a:t>
            </a:r>
            <a:endParaRPr lang="cs-CZ" sz="1200" dirty="0">
              <a:solidFill>
                <a:prstClr val="white"/>
              </a:solidFill>
            </a:endParaRPr>
          </a:p>
          <a:p>
            <a:pPr lvl="1"/>
            <a:r>
              <a:rPr lang="cs-CZ" sz="1200" dirty="0">
                <a:solidFill>
                  <a:prstClr val="white"/>
                </a:solidFill>
              </a:rPr>
              <a:t> </a:t>
            </a:r>
          </a:p>
          <a:p>
            <a:pPr lvl="1"/>
            <a:r>
              <a:rPr lang="cs-CZ" sz="1200" dirty="0">
                <a:solidFill>
                  <a:prstClr val="white"/>
                </a:solidFill>
              </a:rPr>
              <a:t>Telefon:   381 670 021</a:t>
            </a:r>
          </a:p>
          <a:p>
            <a:pPr lvl="1"/>
            <a:r>
              <a:rPr lang="cs-CZ" sz="1200" dirty="0">
                <a:solidFill>
                  <a:prstClr val="white"/>
                </a:solidFill>
              </a:rPr>
              <a:t>Mobil:     703 186 862</a:t>
            </a:r>
            <a:br>
              <a:rPr lang="cs-CZ" sz="1200" dirty="0">
                <a:solidFill>
                  <a:prstClr val="white"/>
                </a:solidFill>
              </a:rPr>
            </a:br>
            <a:r>
              <a:rPr lang="cs-CZ" sz="1200" dirty="0">
                <a:solidFill>
                  <a:prstClr val="white"/>
                </a:solidFill>
              </a:rPr>
              <a:t>E-mail: jaroslav.stluka@crr.cz</a:t>
            </a:r>
          </a:p>
        </p:txBody>
      </p:sp>
    </p:spTree>
    <p:extLst>
      <p:ext uri="{BB962C8B-B14F-4D97-AF65-F5344CB8AC3E}">
        <p14:creationId xmlns:p14="http://schemas.microsoft.com/office/powerpoint/2010/main" val="3473386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Zástupný symbol pro obsah 1">
            <a:extLst>
              <a:ext uri="{FF2B5EF4-FFF2-40B4-BE49-F238E27FC236}">
                <a16:creationId xmlns:a16="http://schemas.microsoft.com/office/drawing/2014/main" id="{67C2CEA9-B852-4CCC-BA7F-A9782A186ED6}"/>
              </a:ext>
            </a:extLst>
          </p:cNvPr>
          <p:cNvSpPr txBox="1">
            <a:spLocks/>
          </p:cNvSpPr>
          <p:nvPr/>
        </p:nvSpPr>
        <p:spPr>
          <a:xfrm>
            <a:off x="847289" y="1223661"/>
            <a:ext cx="7684315" cy="480168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900" b="1" dirty="0"/>
              <a:t>Průběžná </a:t>
            </a:r>
            <a:r>
              <a:rPr lang="cs-CZ" sz="1900" b="1" dirty="0" err="1"/>
              <a:t>ZoR</a:t>
            </a:r>
            <a:r>
              <a:rPr lang="cs-CZ" sz="1900" b="1" dirty="0"/>
              <a:t> projektu (= Zpráva o realizaci)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700" dirty="0"/>
              <a:t>předkládá se po ukončení první a všech průběžných etap u </a:t>
            </a:r>
            <a:r>
              <a:rPr lang="cs-CZ" sz="1700" dirty="0" err="1"/>
              <a:t>víceetapového</a:t>
            </a:r>
            <a:r>
              <a:rPr lang="cs-CZ" sz="1700" dirty="0"/>
              <a:t> projektu.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endParaRPr lang="cs-CZ" sz="1400" dirty="0"/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cs-CZ" sz="1900" b="1" dirty="0"/>
              <a:t>Zpráva o realizaci u </a:t>
            </a:r>
            <a:r>
              <a:rPr lang="cs-CZ" sz="1900" b="1" dirty="0" err="1"/>
              <a:t>jednoetapového</a:t>
            </a:r>
            <a:r>
              <a:rPr lang="cs-CZ" sz="1900" b="1" dirty="0"/>
              <a:t> projektu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700" dirty="0"/>
              <a:t>Zpráva pokrývá celé období realizace projektu.</a:t>
            </a:r>
          </a:p>
          <a:p>
            <a:endParaRPr lang="pl-PL" b="1" dirty="0"/>
          </a:p>
          <a:p>
            <a:r>
              <a:rPr lang="pl-PL" sz="1900" b="1" dirty="0"/>
              <a:t>Závěrečná ZoR za poslední etapu projektu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pokrývá období od poslední Průběžné </a:t>
            </a:r>
            <a:r>
              <a:rPr lang="cs-CZ" sz="1600" dirty="0" err="1"/>
              <a:t>ZoR</a:t>
            </a:r>
            <a:r>
              <a:rPr lang="cs-CZ" sz="1600" dirty="0"/>
              <a:t> projektu do podání této zprávy.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Závěrečná </a:t>
            </a:r>
            <a:r>
              <a:rPr lang="cs-CZ" sz="1600" dirty="0" err="1"/>
              <a:t>ZoR</a:t>
            </a:r>
            <a:r>
              <a:rPr lang="cs-CZ" sz="1600" dirty="0"/>
              <a:t> projektu má stejnou strukturu, jako Průběžná </a:t>
            </a:r>
            <a:r>
              <a:rPr lang="cs-CZ" sz="1600" dirty="0" err="1"/>
              <a:t>ZoR</a:t>
            </a:r>
            <a:r>
              <a:rPr lang="cs-CZ" sz="1600" dirty="0"/>
              <a:t> projektu. </a:t>
            </a:r>
          </a:p>
          <a:p>
            <a:endParaRPr lang="cs-CZ" dirty="0"/>
          </a:p>
          <a:p>
            <a:r>
              <a:rPr lang="pl-PL" sz="1900" b="1" dirty="0"/>
              <a:t>Závěrečná ZoR za celé období realizace projektu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Zpráva je povinná pro investiční projekty s objemem celkových způsobilých výdajů                nad 100 mil. Kč (podle právního aktu).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Zpráva pokrývá celé období realizace projektu.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Příjemce podávající Závěrečnou </a:t>
            </a:r>
            <a:r>
              <a:rPr lang="cs-CZ" sz="1600" dirty="0" err="1"/>
              <a:t>ZoR</a:t>
            </a:r>
            <a:r>
              <a:rPr lang="cs-CZ" sz="1600" dirty="0"/>
              <a:t> za celé období realizace projektu nepředkládá Závěrečnou </a:t>
            </a:r>
            <a:r>
              <a:rPr lang="cs-CZ" sz="1600" dirty="0" err="1"/>
              <a:t>ZoR</a:t>
            </a:r>
            <a:r>
              <a:rPr lang="cs-CZ" sz="1600" dirty="0"/>
              <a:t> za poslední etapu projektu.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86EA482F-4F7A-438F-8ED6-FA3D31B84A09}"/>
              </a:ext>
            </a:extLst>
          </p:cNvPr>
          <p:cNvSpPr txBox="1">
            <a:spLocks/>
          </p:cNvSpPr>
          <p:nvPr/>
        </p:nvSpPr>
        <p:spPr>
          <a:xfrm>
            <a:off x="683568" y="448985"/>
            <a:ext cx="7856425" cy="9016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Zpráva o realizaci </a:t>
            </a:r>
          </a:p>
          <a:p>
            <a:pPr algn="ctr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Typy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885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742291" y="471612"/>
            <a:ext cx="7718141" cy="75789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Zpráva o realizaci</a:t>
            </a:r>
          </a:p>
          <a:p>
            <a:pPr algn="ctr"/>
            <a:r>
              <a:rPr lang="cs-CZ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Založení nové </a:t>
            </a:r>
            <a:endParaRPr lang="en-US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1587AE5-8B8D-4898-949D-4ADBE6C35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294542"/>
            <a:ext cx="2590800" cy="26003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48E5EB8B-9114-4E94-BDAD-6DD543C77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39" y="4076543"/>
            <a:ext cx="3975228" cy="16143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CE16E779-B9C2-4775-AB68-21F68FD1F1BC}"/>
              </a:ext>
            </a:extLst>
          </p:cNvPr>
          <p:cNvSpPr txBox="1"/>
          <p:nvPr/>
        </p:nvSpPr>
        <p:spPr>
          <a:xfrm>
            <a:off x="3274368" y="1346220"/>
            <a:ext cx="543067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V případě, že se </a:t>
            </a:r>
            <a:r>
              <a:rPr lang="cs-CZ" sz="1600" b="1" dirty="0"/>
              <a:t>záložka Zprávy o realizaci nezobrazuje</a:t>
            </a:r>
            <a:r>
              <a:rPr lang="cs-CZ" sz="1600" dirty="0"/>
              <a:t>, není možné vytvořit novou </a:t>
            </a:r>
            <a:r>
              <a:rPr lang="cs-CZ" sz="1600" dirty="0" err="1"/>
              <a:t>ZoR</a:t>
            </a:r>
            <a:r>
              <a:rPr lang="cs-CZ" sz="1600" dirty="0"/>
              <a:t> a je nutno se obrátit na manažera projektu, aby vygeneroval plán </a:t>
            </a:r>
            <a:r>
              <a:rPr lang="cs-CZ" sz="1600" dirty="0" err="1"/>
              <a:t>ZoR</a:t>
            </a:r>
            <a:endParaRPr lang="cs-CZ" sz="1600" dirty="0"/>
          </a:p>
          <a:p>
            <a:pPr>
              <a:buFont typeface="Arial" pitchFamily="34" charset="0"/>
              <a:buChar char="•"/>
            </a:pPr>
            <a:endParaRPr lang="cs-CZ" sz="1400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CCFE5FCA-39BE-4FF2-9D4F-65916DD6E1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9704" y="2282266"/>
            <a:ext cx="2409825" cy="13049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Šipka: dolů 11">
            <a:extLst>
              <a:ext uri="{FF2B5EF4-FFF2-40B4-BE49-F238E27FC236}">
                <a16:creationId xmlns:a16="http://schemas.microsoft.com/office/drawing/2014/main" id="{DF2DD32E-5E44-4DCB-B039-04547B04F199}"/>
              </a:ext>
            </a:extLst>
          </p:cNvPr>
          <p:cNvSpPr/>
          <p:nvPr/>
        </p:nvSpPr>
        <p:spPr>
          <a:xfrm>
            <a:off x="7719492" y="2175267"/>
            <a:ext cx="252880" cy="93011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F9FE82DC-DFD4-4757-A90E-DC06EC339185}"/>
              </a:ext>
            </a:extLst>
          </p:cNvPr>
          <p:cNvSpPr txBox="1"/>
          <p:nvPr/>
        </p:nvSpPr>
        <p:spPr>
          <a:xfrm>
            <a:off x="4582735" y="4041485"/>
            <a:ext cx="38776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Na záložce Harmonogram Zpráv/Informací zkontrolujte seznam typ zpráv na projektu</a:t>
            </a:r>
          </a:p>
          <a:p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Pokud se záložky Žádost o platbu a Zprávy o realizaci zobrazují, klikněte na ni a vyberte z levého menu možnost </a:t>
            </a:r>
            <a:r>
              <a:rPr lang="cs-CZ" sz="1600" b="1" dirty="0"/>
              <a:t>Založit novou Zprávu/Informaci</a:t>
            </a:r>
          </a:p>
        </p:txBody>
      </p:sp>
    </p:spTree>
    <p:extLst>
      <p:ext uri="{BB962C8B-B14F-4D97-AF65-F5344CB8AC3E}">
        <p14:creationId xmlns:p14="http://schemas.microsoft.com/office/powerpoint/2010/main" val="3585701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4" name="Zástupný symbol pro obsah 5">
            <a:extLst>
              <a:ext uri="{FF2B5EF4-FFF2-40B4-BE49-F238E27FC236}">
                <a16:creationId xmlns:a16="http://schemas.microsoft.com/office/drawing/2014/main" id="{C48CAE01-9F80-4B0E-838E-EEF99B58FE8C}"/>
              </a:ext>
            </a:extLst>
          </p:cNvPr>
          <p:cNvPicPr>
            <a:picLocks/>
          </p:cNvPicPr>
          <p:nvPr/>
        </p:nvPicPr>
        <p:blipFill rotWithShape="1">
          <a:blip r:embed="rId3" cstate="print"/>
          <a:srcRect l="1014" r="1"/>
          <a:stretch/>
        </p:blipFill>
        <p:spPr bwMode="auto">
          <a:xfrm>
            <a:off x="433352" y="1332718"/>
            <a:ext cx="6829958" cy="14524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C30C9363-80B2-4174-9DD6-2AA5CD5A38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3440" y="1638988"/>
            <a:ext cx="1818377" cy="40750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Šipka dolů 8">
            <a:extLst>
              <a:ext uri="{FF2B5EF4-FFF2-40B4-BE49-F238E27FC236}">
                <a16:creationId xmlns:a16="http://schemas.microsoft.com/office/drawing/2014/main" id="{B7ABACD8-AD7E-4FD9-BE92-8327D15F89C4}"/>
              </a:ext>
            </a:extLst>
          </p:cNvPr>
          <p:cNvSpPr/>
          <p:nvPr/>
        </p:nvSpPr>
        <p:spPr>
          <a:xfrm>
            <a:off x="8399653" y="1638989"/>
            <a:ext cx="244327" cy="3981636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941C66E3-D1F3-4025-8BB4-D903071F1A54}"/>
              </a:ext>
            </a:extLst>
          </p:cNvPr>
          <p:cNvSpPr txBox="1"/>
          <p:nvPr/>
        </p:nvSpPr>
        <p:spPr>
          <a:xfrm>
            <a:off x="500020" y="2994106"/>
            <a:ext cx="623067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/>
              <a:t>Založený záznam rozklikněte a vyplňujte jednotlivé záložky od shora dolů. </a:t>
            </a:r>
            <a:r>
              <a:rPr lang="cs-CZ" sz="1600" b="1" dirty="0">
                <a:solidFill>
                  <a:srgbClr val="FF0000"/>
                </a:solidFill>
              </a:rPr>
              <a:t>– viz šipka</a:t>
            </a:r>
          </a:p>
          <a:p>
            <a:pPr algn="just"/>
            <a:endParaRPr lang="cs-CZ" sz="1600" b="1" dirty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/>
              <a:t>Na každé záložce vyplněné údaje vždy uložte!</a:t>
            </a:r>
          </a:p>
          <a:p>
            <a:pPr algn="just"/>
            <a:endParaRPr lang="cs-CZ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/>
              <a:t>Záložka </a:t>
            </a:r>
            <a:r>
              <a:rPr lang="cs-CZ" sz="1600" b="1" dirty="0"/>
              <a:t>podpis žádosti </a:t>
            </a:r>
            <a:r>
              <a:rPr lang="cs-CZ" sz="1600" dirty="0"/>
              <a:t>se otevře pro editaci </a:t>
            </a:r>
            <a:r>
              <a:rPr lang="cs-CZ" sz="1600" b="1" dirty="0"/>
              <a:t>až po finalizaci </a:t>
            </a:r>
            <a:r>
              <a:rPr lang="cs-CZ" sz="1600" dirty="0" err="1"/>
              <a:t>ZoR</a:t>
            </a:r>
            <a:endParaRPr lang="cs-CZ" sz="1600" dirty="0"/>
          </a:p>
          <a:p>
            <a:pPr algn="just"/>
            <a:endParaRPr lang="cs-CZ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/>
              <a:t>Jednotlivé záložky se vyplňují kliknutím na tlačítko </a:t>
            </a:r>
            <a:r>
              <a:rPr lang="cs-CZ" sz="1600" b="1" dirty="0"/>
              <a:t>Vykázat změnu/přírůstek:</a:t>
            </a:r>
          </a:p>
          <a:p>
            <a:pPr>
              <a:buFont typeface="Arial" pitchFamily="34" charset="0"/>
              <a:buChar char="•"/>
            </a:pPr>
            <a:endParaRPr lang="cs-CZ" sz="1600" dirty="0"/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7E8E8DE9-0CBB-4D98-9B22-5A11F2E7B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39226" y="5620625"/>
            <a:ext cx="3366540" cy="559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83CCE031-8B14-4B3C-ACF4-63A551BBE69C}"/>
              </a:ext>
            </a:extLst>
          </p:cNvPr>
          <p:cNvSpPr txBox="1">
            <a:spLocks/>
          </p:cNvSpPr>
          <p:nvPr/>
        </p:nvSpPr>
        <p:spPr>
          <a:xfrm>
            <a:off x="742291" y="471612"/>
            <a:ext cx="7718141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Zpráva o realizaci</a:t>
            </a:r>
          </a:p>
        </p:txBody>
      </p:sp>
    </p:spTree>
    <p:extLst>
      <p:ext uri="{BB962C8B-B14F-4D97-AF65-F5344CB8AC3E}">
        <p14:creationId xmlns:p14="http://schemas.microsoft.com/office/powerpoint/2010/main" val="2282826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901683" y="461799"/>
            <a:ext cx="7587976" cy="75789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Zpráva o realizaci</a:t>
            </a:r>
          </a:p>
          <a:p>
            <a:pPr algn="ctr"/>
            <a:r>
              <a:rPr lang="cs-CZ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Vykázání změny/přírůstku </a:t>
            </a:r>
            <a:r>
              <a:rPr lang="cs-CZ" sz="22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příklad</a:t>
            </a:r>
            <a:endParaRPr lang="en-US" sz="28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6">
            <a:extLst>
              <a:ext uri="{FF2B5EF4-FFF2-40B4-BE49-F238E27FC236}">
                <a16:creationId xmlns:a16="http://schemas.microsoft.com/office/drawing/2014/main" id="{505626F9-5356-4044-AD9D-AF58C48F9C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b="8731"/>
          <a:stretch/>
        </p:blipFill>
        <p:spPr bwMode="auto">
          <a:xfrm>
            <a:off x="683569" y="1306875"/>
            <a:ext cx="4600797" cy="20574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3CFE65B3-3CEB-4611-8D52-046825BCE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3568" y="3538659"/>
            <a:ext cx="4583851" cy="26433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0AEBCB8D-B243-4327-B2AC-E7893AA82807}"/>
              </a:ext>
            </a:extLst>
          </p:cNvPr>
          <p:cNvSpPr txBox="1"/>
          <p:nvPr/>
        </p:nvSpPr>
        <p:spPr>
          <a:xfrm>
            <a:off x="5419518" y="1816231"/>
            <a:ext cx="321275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cs-CZ" sz="1600" dirty="0"/>
              <a:t>Pro výběr záznamu pro vykázání změny na záznam klikněte – zezelená 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cs-CZ" sz="1600" dirty="0"/>
              <a:t>Klikněte na tlačítku Vykázat změnu/přírůstek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cs-CZ" sz="1600" dirty="0"/>
              <a:t>Vytvoří se záznam pod původní tabulkou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cs-CZ" sz="1600" dirty="0"/>
              <a:t>Záznam je možné upravit, editovat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cs-CZ" sz="1600" b="1" dirty="0">
                <a:solidFill>
                  <a:srgbClr val="FF0000"/>
                </a:solidFill>
              </a:rPr>
              <a:t>Stejným způsobem pak doplňte údaje na dalších záložkách – např. indikátory</a:t>
            </a:r>
          </a:p>
        </p:txBody>
      </p:sp>
    </p:spTree>
    <p:extLst>
      <p:ext uri="{BB962C8B-B14F-4D97-AF65-F5344CB8AC3E}">
        <p14:creationId xmlns:p14="http://schemas.microsoft.com/office/powerpoint/2010/main" val="1099947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823039" y="428939"/>
            <a:ext cx="7497922" cy="75789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Zpráva o realizaci</a:t>
            </a:r>
          </a:p>
          <a:p>
            <a:pPr algn="ctr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záložka „Informace o zprávě“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obsah 1">
            <a:extLst>
              <a:ext uri="{FF2B5EF4-FFF2-40B4-BE49-F238E27FC236}">
                <a16:creationId xmlns:a16="http://schemas.microsoft.com/office/drawing/2014/main" id="{E15192B0-B463-4222-B55F-9C3B6AF9B511}"/>
              </a:ext>
            </a:extLst>
          </p:cNvPr>
          <p:cNvSpPr txBox="1">
            <a:spLocks/>
          </p:cNvSpPr>
          <p:nvPr/>
        </p:nvSpPr>
        <p:spPr>
          <a:xfrm>
            <a:off x="5352177" y="1216024"/>
            <a:ext cx="3179428" cy="541966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900" dirty="0"/>
              <a:t>= základní informace, které jednotlivou zprávu o realizaci identifikují</a:t>
            </a:r>
          </a:p>
          <a:p>
            <a:pPr algn="just"/>
            <a:endParaRPr lang="cs-CZ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900" dirty="0"/>
              <a:t>automaticky je doplněno: identifikační číslo zprávy, typ zprávy, pořadové číslo zprávy, verze, stav, datum založení a finalizace zprávy o realizaci</a:t>
            </a:r>
          </a:p>
          <a:p>
            <a:pPr algn="just"/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/>
              <a:t>Sledované období od</a:t>
            </a:r>
            <a:r>
              <a:rPr lang="cs-CZ" sz="1600" dirty="0"/>
              <a:t> – vyplňte/opravte skutečné datum zahájení etapy projektu, za kterou je podávána zpráva o realizaci</a:t>
            </a:r>
            <a:r>
              <a:rPr lang="cs-CZ" sz="1600" b="1" dirty="0"/>
              <a:t> </a:t>
            </a: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/>
              <a:t>Sledované období do –</a:t>
            </a:r>
            <a:r>
              <a:rPr lang="cs-CZ" sz="1600" dirty="0"/>
              <a:t> vyplňte/opravte skutečné datum ukončení etapy projektu, za kterou je podávána zpráva o realizaci  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/>
              <a:t>Skutečné datum zahájení –</a:t>
            </a:r>
            <a:r>
              <a:rPr lang="cs-CZ" sz="1600" dirty="0"/>
              <a:t> vyplňte skutečné datum zahájení projektu               (v případě 1.ZoR)</a:t>
            </a:r>
            <a:r>
              <a:rPr lang="cs-CZ" sz="1600" b="1" dirty="0"/>
              <a:t> </a:t>
            </a: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/>
              <a:t>Skutečné datum ukončení projektu</a:t>
            </a:r>
            <a:r>
              <a:rPr lang="cs-CZ" sz="1600" dirty="0"/>
              <a:t> – vyplňte skutečné datum ukončení projektu (v případě závěrečné </a:t>
            </a:r>
            <a:r>
              <a:rPr lang="cs-CZ" sz="1600" dirty="0" err="1"/>
              <a:t>ZoR</a:t>
            </a:r>
            <a:r>
              <a:rPr lang="cs-CZ" sz="1600" dirty="0"/>
              <a:t>)  </a:t>
            </a:r>
          </a:p>
          <a:p>
            <a:endParaRPr lang="cs-CZ" sz="1600" dirty="0"/>
          </a:p>
          <a:p>
            <a:r>
              <a:rPr lang="cs-CZ" sz="1600" b="1" dirty="0"/>
              <a:t>Kontaktní údaje ve věci zprávy – </a:t>
            </a:r>
            <a:r>
              <a:rPr lang="cs-CZ" sz="1600" dirty="0"/>
              <a:t>vyplňte kontaktní údaje </a:t>
            </a:r>
            <a:r>
              <a:rPr lang="cs-CZ" sz="1400" dirty="0"/>
              <a:t>zhotovitele zprávy o realizaci</a:t>
            </a: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3E3F9C72-653E-4F8B-A170-1B10DE7ADD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" r="3118"/>
          <a:stretch/>
        </p:blipFill>
        <p:spPr bwMode="auto">
          <a:xfrm>
            <a:off x="683569" y="1216024"/>
            <a:ext cx="4555222" cy="5140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9722959"/>
      </p:ext>
    </p:extLst>
  </p:cSld>
  <p:clrMapOvr>
    <a:masterClrMapping/>
  </p:clrMapOvr>
</p:sld>
</file>

<file path=ppt/theme/theme1.xml><?xml version="1.0" encoding="utf-8"?>
<a:theme xmlns:a="http://schemas.openxmlformats.org/drawingml/2006/main" name="CR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RR PPT modra" id="{D7112295-DE83-5842-848C-194A14FDB72F}" vid="{3F9FFF0E-BF0B-D64C-A9D2-5EEC900BA2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CRR template</Template>
  <TotalTime>719</TotalTime>
  <Words>4932</Words>
  <Application>Microsoft Office PowerPoint</Application>
  <PresentationFormat>Předvádění na obrazovce (4:3)</PresentationFormat>
  <Paragraphs>613</Paragraphs>
  <Slides>46</Slides>
  <Notes>45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2" baseType="lpstr">
      <vt:lpstr>Arial</vt:lpstr>
      <vt:lpstr>Calibri</vt:lpstr>
      <vt:lpstr>Courier New</vt:lpstr>
      <vt:lpstr>Symbol</vt:lpstr>
      <vt:lpstr>Wingdings</vt:lpstr>
      <vt:lpstr>CRR template</vt:lpstr>
      <vt:lpstr>Žádost o platbu. Zpráva o realizaci.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pozornost.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 na více řádků, třeba i na tři anebo dokonce i na čtyři.</dc:title>
  <dc:subject/>
  <dc:creator>Microsoft Office User</dc:creator>
  <cp:keywords/>
  <dc:description/>
  <cp:lastModifiedBy>Vačkářová Hana</cp:lastModifiedBy>
  <cp:revision>40</cp:revision>
  <cp:lastPrinted>2021-09-21T08:30:56Z</cp:lastPrinted>
  <dcterms:created xsi:type="dcterms:W3CDTF">2021-01-13T14:58:16Z</dcterms:created>
  <dcterms:modified xsi:type="dcterms:W3CDTF">2021-10-25T03:10:07Z</dcterms:modified>
  <cp:category/>
</cp:coreProperties>
</file>